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9" r:id="rId4"/>
    <p:sldId id="266" r:id="rId5"/>
    <p:sldId id="268" r:id="rId6"/>
    <p:sldId id="265" r:id="rId7"/>
    <p:sldId id="260" r:id="rId8"/>
    <p:sldId id="262" r:id="rId9"/>
    <p:sldId id="267" r:id="rId10"/>
    <p:sldId id="269" r:id="rId11"/>
    <p:sldId id="270" r:id="rId12"/>
    <p:sldId id="263" r:id="rId13"/>
    <p:sldId id="284" r:id="rId14"/>
    <p:sldId id="293" r:id="rId15"/>
    <p:sldId id="294" r:id="rId16"/>
    <p:sldId id="285" r:id="rId17"/>
    <p:sldId id="292" r:id="rId18"/>
    <p:sldId id="286" r:id="rId19"/>
    <p:sldId id="288" r:id="rId20"/>
    <p:sldId id="289" r:id="rId21"/>
    <p:sldId id="291" r:id="rId22"/>
    <p:sldId id="290" r:id="rId23"/>
    <p:sldId id="287" r:id="rId24"/>
    <p:sldId id="295" r:id="rId25"/>
    <p:sldId id="276" r:id="rId26"/>
    <p:sldId id="283" r:id="rId27"/>
    <p:sldId id="282"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9ED9E6-71DD-42AD-AFE2-300C8E463419}">
          <p14:sldIdLst>
            <p14:sldId id="256"/>
            <p14:sldId id="257"/>
            <p14:sldId id="259"/>
            <p14:sldId id="266"/>
            <p14:sldId id="268"/>
            <p14:sldId id="265"/>
            <p14:sldId id="260"/>
            <p14:sldId id="262"/>
            <p14:sldId id="267"/>
            <p14:sldId id="269"/>
            <p14:sldId id="270"/>
            <p14:sldId id="263"/>
            <p14:sldId id="284"/>
            <p14:sldId id="293"/>
            <p14:sldId id="294"/>
            <p14:sldId id="285"/>
            <p14:sldId id="292"/>
            <p14:sldId id="286"/>
            <p14:sldId id="288"/>
            <p14:sldId id="289"/>
            <p14:sldId id="291"/>
            <p14:sldId id="290"/>
            <p14:sldId id="287"/>
            <p14:sldId id="295"/>
          </p14:sldIdLst>
        </p14:section>
        <p14:section name="СПУ" id="{DB7B5725-AE99-489D-A82F-23EA9EDE96A1}">
          <p14:sldIdLst>
            <p14:sldId id="276"/>
            <p14:sldId id="283"/>
            <p14:sldId id="282"/>
            <p14:sldId id="28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2064" y="-4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00B33B-804A-4FC6-9738-D877CD8BF754}"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6675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00B33B-804A-4FC6-9738-D877CD8BF754}"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44695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00B33B-804A-4FC6-9738-D877CD8BF754}"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50351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00B33B-804A-4FC6-9738-D877CD8BF754}"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255127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0B33B-804A-4FC6-9738-D877CD8BF754}"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82210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00B33B-804A-4FC6-9738-D877CD8BF754}"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423537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0B33B-804A-4FC6-9738-D877CD8BF754}"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156730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00B33B-804A-4FC6-9738-D877CD8BF754}"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282632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0B33B-804A-4FC6-9738-D877CD8BF754}"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368152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0B33B-804A-4FC6-9738-D877CD8BF754}"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329484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0B33B-804A-4FC6-9738-D877CD8BF754}"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805D4-F482-4492-B4FF-708C3155D054}" type="slidenum">
              <a:rPr lang="en-US" smtClean="0"/>
              <a:t>‹#›</a:t>
            </a:fld>
            <a:endParaRPr lang="en-US"/>
          </a:p>
        </p:txBody>
      </p:sp>
    </p:spTree>
    <p:extLst>
      <p:ext uri="{BB962C8B-B14F-4D97-AF65-F5344CB8AC3E}">
        <p14:creationId xmlns:p14="http://schemas.microsoft.com/office/powerpoint/2010/main" val="252538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0B33B-804A-4FC6-9738-D877CD8BF754}" type="datetimeFigureOut">
              <a:rPr lang="en-US" smtClean="0"/>
              <a:t>1/30/2025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805D4-F482-4492-B4FF-708C3155D054}" type="slidenum">
              <a:rPr lang="en-US" smtClean="0"/>
              <a:t>‹#›</a:t>
            </a:fld>
            <a:endParaRPr lang="en-US"/>
          </a:p>
        </p:txBody>
      </p:sp>
    </p:spTree>
    <p:extLst>
      <p:ext uri="{BB962C8B-B14F-4D97-AF65-F5344CB8AC3E}">
        <p14:creationId xmlns:p14="http://schemas.microsoft.com/office/powerpoint/2010/main" val="134096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042"/>
            <a:ext cx="8077200" cy="4843757"/>
          </a:xfrm>
        </p:spPr>
        <p:txBody>
          <a:bodyPr/>
          <a:lstStyle/>
          <a:p>
            <a:endParaRPr lang="en-US" dirty="0"/>
          </a:p>
        </p:txBody>
      </p:sp>
      <p:sp>
        <p:nvSpPr>
          <p:cNvPr id="3" name="Subtitle 2"/>
          <p:cNvSpPr>
            <a:spLocks noGrp="1"/>
          </p:cNvSpPr>
          <p:nvPr>
            <p:ph type="subTitle" idx="1"/>
          </p:nvPr>
        </p:nvSpPr>
        <p:spPr>
          <a:xfrm>
            <a:off x="1524000" y="4800600"/>
            <a:ext cx="6400800" cy="655249"/>
          </a:xfrm>
        </p:spPr>
        <p:txBody>
          <a:bodyPr>
            <a:noAutofit/>
          </a:bodyPr>
          <a:lstStyle/>
          <a:p>
            <a:r>
              <a:rPr lang="en-US" sz="1400" dirty="0">
                <a:solidFill>
                  <a:schemeClr val="tx1"/>
                </a:solidFill>
                <a:latin typeface="Times New Roman" pitchFamily="18" charset="0"/>
                <a:cs typeface="Times New Roman" pitchFamily="18" charset="0"/>
              </a:rPr>
              <a:t>-</a:t>
            </a:r>
            <a:r>
              <a:rPr lang="sr-Cyrl-RS" sz="1400" dirty="0">
                <a:solidFill>
                  <a:schemeClr val="tx1"/>
                </a:solidFill>
                <a:latin typeface="Times New Roman" pitchFamily="18" charset="0"/>
                <a:cs typeface="Times New Roman" pitchFamily="18" charset="0"/>
              </a:rPr>
              <a:t>јавна презентација-</a:t>
            </a:r>
          </a:p>
          <a:p>
            <a:r>
              <a:rPr lang="sr-Cyrl-RS" sz="1400" dirty="0">
                <a:solidFill>
                  <a:schemeClr val="tx1"/>
                </a:solidFill>
                <a:latin typeface="Times New Roman" pitchFamily="18" charset="0"/>
                <a:cs typeface="Times New Roman" pitchFamily="18" charset="0"/>
              </a:rPr>
              <a:t>Пожаревац, 30.01.2025.</a:t>
            </a:r>
            <a:endParaRPr lang="en-US" sz="1400" dirty="0">
              <a:solidFill>
                <a:schemeClr val="tx1"/>
              </a:solidFill>
              <a:latin typeface="Times New Roman" pitchFamily="18" charset="0"/>
              <a:cs typeface="Times New Roman" pitchFamily="18" charset="0"/>
            </a:endParaRPr>
          </a:p>
        </p:txBody>
      </p:sp>
      <p:pic>
        <p:nvPicPr>
          <p:cNvPr id="1034"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12438" y="116455"/>
            <a:ext cx="4631701" cy="477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ubtitle 2"/>
          <p:cNvSpPr txBox="1">
            <a:spLocks/>
          </p:cNvSpPr>
          <p:nvPr/>
        </p:nvSpPr>
        <p:spPr>
          <a:xfrm>
            <a:off x="1219200" y="5867400"/>
            <a:ext cx="64008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800" dirty="0">
              <a:solidFill>
                <a:schemeClr val="tx1"/>
              </a:solidFill>
              <a:latin typeface="Times New Roman" pitchFamily="18" charset="0"/>
              <a:cs typeface="Times New Roman" pitchFamily="18" charset="0"/>
            </a:endParaRPr>
          </a:p>
        </p:txBody>
      </p:sp>
      <p:pic>
        <p:nvPicPr>
          <p:cNvPr id="1036" name="Picture 12" descr="IAUS logo sa tekstom_c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455849"/>
            <a:ext cx="4114800" cy="74699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43687" y="6148702"/>
            <a:ext cx="3814313" cy="60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14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pPr lvl="1" algn="ctr" rtl="0">
              <a:spcBef>
                <a:spcPct val="0"/>
              </a:spcBef>
            </a:pPr>
            <a:r>
              <a:rPr lang="sr-Cyrl-RS" sz="2800" b="1" dirty="0"/>
              <a:t>ПЛАНИРАНА ПРЕТЕЖНА НАМЕНА ПРОСТОРА</a:t>
            </a:r>
            <a:endParaRPr lang="en-US" sz="2800" dirty="0"/>
          </a:p>
        </p:txBody>
      </p:sp>
      <p:sp>
        <p:nvSpPr>
          <p:cNvPr id="3" name="Content Placeholder 2"/>
          <p:cNvSpPr>
            <a:spLocks noGrp="1"/>
          </p:cNvSpPr>
          <p:nvPr>
            <p:ph idx="1"/>
          </p:nvPr>
        </p:nvSpPr>
        <p:spPr>
          <a:xfrm>
            <a:off x="228600" y="1066800"/>
            <a:ext cx="4038600" cy="5059363"/>
          </a:xfrm>
        </p:spPr>
        <p:txBody>
          <a:bodyPr>
            <a:normAutofit fontScale="85000" lnSpcReduction="10000"/>
          </a:bodyPr>
          <a:lstStyle/>
          <a:p>
            <a:pPr marL="0" indent="0">
              <a:buNone/>
            </a:pPr>
            <a:r>
              <a:rPr lang="sr-Cyrl-RS" b="1" u="sng" dirty="0"/>
              <a:t>Површине и објекти јавне намене</a:t>
            </a:r>
            <a:endParaRPr lang="en-US" b="1" u="sng" dirty="0"/>
          </a:p>
          <a:p>
            <a:pPr lvl="0"/>
            <a:r>
              <a:rPr lang="sr-Cyrl-RS" dirty="0"/>
              <a:t>река;</a:t>
            </a:r>
            <a:endParaRPr lang="en-US" dirty="0"/>
          </a:p>
          <a:p>
            <a:pPr lvl="0"/>
            <a:r>
              <a:rPr lang="sr-Cyrl-RS" dirty="0"/>
              <a:t>насип;</a:t>
            </a:r>
            <a:endParaRPr lang="en-US" dirty="0"/>
          </a:p>
          <a:p>
            <a:pPr lvl="0"/>
            <a:r>
              <a:rPr lang="sr-Cyrl-RS" dirty="0"/>
              <a:t>инундационо подручје;</a:t>
            </a:r>
            <a:endParaRPr lang="en-US" dirty="0"/>
          </a:p>
          <a:p>
            <a:pPr lvl="0"/>
            <a:r>
              <a:rPr lang="sr-Cyrl-RS" dirty="0"/>
              <a:t>излетиште;</a:t>
            </a:r>
            <a:endParaRPr lang="en-US" dirty="0"/>
          </a:p>
          <a:p>
            <a:pPr lvl="0"/>
            <a:r>
              <a:rPr lang="sr-Cyrl-RS" dirty="0"/>
              <a:t>водоизвориште;</a:t>
            </a:r>
            <a:endParaRPr lang="en-US" dirty="0"/>
          </a:p>
          <a:p>
            <a:pPr lvl="0"/>
            <a:r>
              <a:rPr lang="sr-Cyrl-RS" dirty="0"/>
              <a:t>ергела</a:t>
            </a:r>
            <a:r>
              <a:rPr lang="en-US" dirty="0"/>
              <a:t>,</a:t>
            </a:r>
          </a:p>
          <a:p>
            <a:pPr lvl="0"/>
            <a:r>
              <a:rPr lang="sr-Cyrl-RS" dirty="0"/>
              <a:t>зона водне рекултивације,</a:t>
            </a:r>
            <a:endParaRPr lang="en-US" dirty="0"/>
          </a:p>
          <a:p>
            <a:pPr lvl="0"/>
            <a:r>
              <a:rPr lang="sr-Cyrl-RS" dirty="0"/>
              <a:t>саобраћајне површине.</a:t>
            </a:r>
            <a:endParaRPr lang="en-US" dirty="0"/>
          </a:p>
        </p:txBody>
      </p:sp>
      <p:sp>
        <p:nvSpPr>
          <p:cNvPr id="5" name="Content Placeholder 2"/>
          <p:cNvSpPr txBox="1">
            <a:spLocks/>
          </p:cNvSpPr>
          <p:nvPr/>
        </p:nvSpPr>
        <p:spPr>
          <a:xfrm>
            <a:off x="5257800" y="990600"/>
            <a:ext cx="3733800" cy="5211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r-Cyrl-RS" sz="2700" b="1" u="sng" dirty="0"/>
              <a:t>Површине осталих намена</a:t>
            </a:r>
            <a:endParaRPr lang="en-US" sz="2700" b="1" u="sng" dirty="0"/>
          </a:p>
          <a:p>
            <a:pPr lvl="0"/>
            <a:r>
              <a:rPr lang="sr-Cyrl-RS" sz="2700" dirty="0"/>
              <a:t>становање;</a:t>
            </a:r>
            <a:endParaRPr lang="en-US" sz="2700" dirty="0"/>
          </a:p>
          <a:p>
            <a:pPr lvl="0"/>
            <a:r>
              <a:rPr lang="sr-Cyrl-RS" sz="2700" dirty="0"/>
              <a:t>пословање, производња и услуге;</a:t>
            </a:r>
            <a:endParaRPr lang="en-US" sz="2700" dirty="0"/>
          </a:p>
          <a:p>
            <a:pPr lvl="0"/>
            <a:r>
              <a:rPr lang="sr-Cyrl-RS" sz="2700" dirty="0"/>
              <a:t>пољопривредне површине.</a:t>
            </a:r>
            <a:endParaRPr lang="en-US" sz="2700" dirty="0"/>
          </a:p>
        </p:txBody>
      </p:sp>
    </p:spTree>
    <p:extLst>
      <p:ext uri="{BB962C8B-B14F-4D97-AF65-F5344CB8AC3E}">
        <p14:creationId xmlns:p14="http://schemas.microsoft.com/office/powerpoint/2010/main" val="426248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pPr lvl="1" algn="ctr" rtl="0">
              <a:spcBef>
                <a:spcPct val="0"/>
              </a:spcBef>
            </a:pPr>
            <a:r>
              <a:rPr lang="sr-Cyrl-RS" sz="2800" b="1" dirty="0"/>
              <a:t>ПЛАНИРАНА ПРЕТЕЖНА НАМЕНА ПРОСТОРА</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1162915"/>
              </p:ext>
            </p:extLst>
          </p:nvPr>
        </p:nvGraphicFramePr>
        <p:xfrm>
          <a:off x="609600" y="1066797"/>
          <a:ext cx="8153399" cy="5181602"/>
        </p:xfrm>
        <a:graphic>
          <a:graphicData uri="http://schemas.openxmlformats.org/drawingml/2006/table">
            <a:tbl>
              <a:tblPr firstRow="1" firstCol="1" bandRow="1">
                <a:tableStyleId>{5C22544A-7EE6-4342-B048-85BDC9FD1C3A}</a:tableStyleId>
              </a:tblPr>
              <a:tblGrid>
                <a:gridCol w="5038202">
                  <a:extLst>
                    <a:ext uri="{9D8B030D-6E8A-4147-A177-3AD203B41FA5}">
                      <a16:colId xmlns:a16="http://schemas.microsoft.com/office/drawing/2014/main" xmlns="" val="20000"/>
                    </a:ext>
                  </a:extLst>
                </a:gridCol>
                <a:gridCol w="1622756">
                  <a:extLst>
                    <a:ext uri="{9D8B030D-6E8A-4147-A177-3AD203B41FA5}">
                      <a16:colId xmlns:a16="http://schemas.microsoft.com/office/drawing/2014/main" xmlns="" val="20001"/>
                    </a:ext>
                  </a:extLst>
                </a:gridCol>
                <a:gridCol w="1492441">
                  <a:extLst>
                    <a:ext uri="{9D8B030D-6E8A-4147-A177-3AD203B41FA5}">
                      <a16:colId xmlns:a16="http://schemas.microsoft.com/office/drawing/2014/main" xmlns="" val="20002"/>
                    </a:ext>
                  </a:extLst>
                </a:gridCol>
              </a:tblGrid>
              <a:tr h="370115">
                <a:tc>
                  <a:txBody>
                    <a:bodyPr/>
                    <a:lstStyle/>
                    <a:p>
                      <a:pPr indent="419100" algn="just">
                        <a:spcAft>
                          <a:spcPts val="600"/>
                        </a:spcAft>
                      </a:pPr>
                      <a:r>
                        <a:rPr lang="sr-Cyrl-RS" sz="1000" dirty="0">
                          <a:effectLst/>
                        </a:rPr>
                        <a:t>Намена  простора</a:t>
                      </a:r>
                      <a:endParaRPr lang="en-US" sz="1000" dirty="0">
                        <a:effectLst/>
                        <a:latin typeface="Times New Roman"/>
                        <a:ea typeface="Times New Roman"/>
                      </a:endParaRPr>
                    </a:p>
                  </a:txBody>
                  <a:tcPr marL="68580" marR="68580" marT="0" marB="0"/>
                </a:tc>
                <a:tc>
                  <a:txBody>
                    <a:bodyPr/>
                    <a:lstStyle/>
                    <a:p>
                      <a:pPr indent="419100" algn="just">
                        <a:spcAft>
                          <a:spcPts val="600"/>
                        </a:spcAft>
                      </a:pPr>
                      <a:r>
                        <a:rPr lang="sr-Cyrl-RS" sz="1000">
                          <a:effectLst/>
                        </a:rPr>
                        <a:t>Постојећа (ha)</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Планирана (ha)</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185057">
                <a:tc>
                  <a:txBody>
                    <a:bodyPr/>
                    <a:lstStyle/>
                    <a:p>
                      <a:pPr indent="419100" algn="just">
                        <a:spcAft>
                          <a:spcPts val="600"/>
                        </a:spcAft>
                      </a:pPr>
                      <a:r>
                        <a:rPr lang="sr-Cyrl-RS" sz="1000" dirty="0">
                          <a:effectLst/>
                        </a:rPr>
                        <a:t>А. ПОВРШИНЕ СА ЈАВНОМ НАМЕНОМ</a:t>
                      </a:r>
                      <a:endParaRPr lang="en-US" sz="1000" dirty="0">
                        <a:effectLst/>
                        <a:latin typeface="Times New Roman"/>
                        <a:ea typeface="Times New Roman"/>
                      </a:endParaRPr>
                    </a:p>
                  </a:txBody>
                  <a:tcPr marL="68580" marR="68580" marT="0" marB="0">
                    <a:solidFill>
                      <a:srgbClr val="92D050"/>
                    </a:solidFill>
                  </a:tcPr>
                </a:tc>
                <a:tc>
                  <a:txBody>
                    <a:bodyPr/>
                    <a:lstStyle/>
                    <a:p>
                      <a:pPr indent="419100" algn="just">
                        <a:spcAft>
                          <a:spcPts val="600"/>
                        </a:spcAft>
                      </a:pPr>
                      <a:r>
                        <a:rPr lang="sr-Cyrl-RS" sz="1000" dirty="0">
                          <a:effectLst/>
                        </a:rPr>
                        <a:t>445,82</a:t>
                      </a:r>
                      <a:endParaRPr lang="en-US" sz="1000" dirty="0">
                        <a:effectLst/>
                        <a:latin typeface="Times New Roman"/>
                        <a:ea typeface="Times New Roman"/>
                      </a:endParaRPr>
                    </a:p>
                  </a:txBody>
                  <a:tcPr marL="68580" marR="68580" marT="0" marB="0">
                    <a:solidFill>
                      <a:srgbClr val="92D050"/>
                    </a:solidFill>
                  </a:tcPr>
                </a:tc>
                <a:tc>
                  <a:txBody>
                    <a:bodyPr/>
                    <a:lstStyle/>
                    <a:p>
                      <a:pPr indent="419100" algn="just">
                        <a:spcAft>
                          <a:spcPts val="600"/>
                        </a:spcAft>
                      </a:pPr>
                      <a:r>
                        <a:rPr lang="sr-Cyrl-RS" sz="1000" dirty="0">
                          <a:effectLst/>
                        </a:rPr>
                        <a:t>518,63</a:t>
                      </a:r>
                      <a:endParaRPr lang="en-US" sz="1000" dirty="0">
                        <a:effectLst/>
                        <a:latin typeface="Times New Roman"/>
                        <a:ea typeface="Times New Roman"/>
                      </a:endParaRPr>
                    </a:p>
                  </a:txBody>
                  <a:tcPr marL="68580" marR="68580" marT="0" marB="0">
                    <a:solidFill>
                      <a:srgbClr val="92D050"/>
                    </a:solidFill>
                  </a:tcPr>
                </a:tc>
                <a:extLst>
                  <a:ext uri="{0D108BD9-81ED-4DB2-BD59-A6C34878D82A}">
                    <a16:rowId xmlns:a16="http://schemas.microsoft.com/office/drawing/2014/main" xmlns="" val="10001"/>
                  </a:ext>
                </a:extLst>
              </a:tr>
              <a:tr h="185057">
                <a:tc>
                  <a:txBody>
                    <a:bodyPr/>
                    <a:lstStyle/>
                    <a:p>
                      <a:pPr indent="419100" algn="just">
                        <a:spcAft>
                          <a:spcPts val="600"/>
                        </a:spcAft>
                      </a:pPr>
                      <a:r>
                        <a:rPr lang="sr-Cyrl-RS" sz="1000" dirty="0">
                          <a:effectLst/>
                        </a:rPr>
                        <a:t>река Велика Морава  </a:t>
                      </a:r>
                      <a:endParaRPr lang="en-US" sz="1000" dirty="0">
                        <a:effectLst/>
                        <a:latin typeface="Times New Roman"/>
                        <a:ea typeface="Times New Roman"/>
                      </a:endParaRPr>
                    </a:p>
                  </a:txBody>
                  <a:tcPr marL="68580" marR="68580" marT="0" marB="0"/>
                </a:tc>
                <a:tc>
                  <a:txBody>
                    <a:bodyPr/>
                    <a:lstStyle/>
                    <a:p>
                      <a:pPr indent="419100" algn="just">
                        <a:spcAft>
                          <a:spcPts val="600"/>
                        </a:spcAft>
                      </a:pPr>
                      <a:r>
                        <a:rPr lang="sr-Cyrl-RS" sz="1000">
                          <a:effectLst/>
                        </a:rPr>
                        <a:t>14,08</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14,08</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r h="370115">
                <a:tc>
                  <a:txBody>
                    <a:bodyPr/>
                    <a:lstStyle/>
                    <a:p>
                      <a:pPr indent="419100" algn="just">
                        <a:spcAft>
                          <a:spcPts val="600"/>
                        </a:spcAft>
                      </a:pPr>
                      <a:r>
                        <a:rPr lang="sr-Cyrl-RS" sz="1000">
                          <a:effectLst/>
                        </a:rPr>
                        <a:t>одбрамбени насип, одржавање насипа и друге водопривредне делатности</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a:t>
                      </a:r>
                      <a:r>
                        <a:rPr lang="en-US" sz="1000">
                          <a:effectLst/>
                        </a:rPr>
                        <a:t>1</a:t>
                      </a:r>
                      <a:r>
                        <a:rPr lang="sr-Cyrl-RS" sz="1000">
                          <a:effectLst/>
                        </a:rPr>
                        <a:t>,1</a:t>
                      </a:r>
                      <a:r>
                        <a:rPr lang="en-US" sz="1000">
                          <a:effectLst/>
                        </a:rPr>
                        <a:t>0</a:t>
                      </a:r>
                      <a:endParaRPr lang="en-US" sz="1000">
                        <a:effectLst/>
                        <a:latin typeface="Times New Roman"/>
                        <a:ea typeface="Times New Roman"/>
                      </a:endParaRPr>
                    </a:p>
                  </a:txBody>
                  <a:tcPr marL="68580" marR="68580" marT="0" marB="0"/>
                </a:tc>
                <a:tc>
                  <a:txBody>
                    <a:bodyPr/>
                    <a:lstStyle/>
                    <a:p>
                      <a:pPr indent="419100" algn="just">
                        <a:spcAft>
                          <a:spcPts val="600"/>
                        </a:spcAft>
                      </a:pPr>
                      <a:r>
                        <a:rPr lang="en-US" sz="1000">
                          <a:effectLst/>
                        </a:rPr>
                        <a:t>23,00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3"/>
                  </a:ext>
                </a:extLst>
              </a:tr>
              <a:tr h="370115">
                <a:tc>
                  <a:txBody>
                    <a:bodyPr/>
                    <a:lstStyle/>
                    <a:p>
                      <a:pPr indent="419100" algn="just">
                        <a:spcAft>
                          <a:spcPts val="600"/>
                        </a:spcAft>
                      </a:pPr>
                      <a:r>
                        <a:rPr lang="sr-Cyrl-RS" sz="1000" dirty="0">
                          <a:effectLst/>
                        </a:rPr>
                        <a:t>Шумске</a:t>
                      </a:r>
                      <a:r>
                        <a:rPr lang="ru-RU" sz="1000" dirty="0">
                          <a:effectLst/>
                        </a:rPr>
                        <a:t>, </a:t>
                      </a:r>
                      <a:r>
                        <a:rPr lang="sr-Cyrl-RS" sz="1000" dirty="0">
                          <a:effectLst/>
                        </a:rPr>
                        <a:t>пољопривредне и водне површине у инундационом подручју - производња биомасе </a:t>
                      </a:r>
                      <a:endParaRPr lang="en-US" sz="1000" dirty="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a:t>
                      </a:r>
                      <a:r>
                        <a:rPr lang="en-US" sz="1000">
                          <a:effectLst/>
                        </a:rPr>
                        <a:t>05</a:t>
                      </a:r>
                      <a:r>
                        <a:rPr lang="sr-Cyrl-RS" sz="1000">
                          <a:effectLst/>
                        </a:rPr>
                        <a:t>,</a:t>
                      </a:r>
                      <a:r>
                        <a:rPr lang="en-US" sz="1000">
                          <a:effectLst/>
                        </a:rPr>
                        <a:t>89</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203,80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4"/>
                  </a:ext>
                </a:extLst>
              </a:tr>
              <a:tr h="185057">
                <a:tc>
                  <a:txBody>
                    <a:bodyPr/>
                    <a:lstStyle/>
                    <a:p>
                      <a:pPr indent="419100" algn="just">
                        <a:spcAft>
                          <a:spcPts val="600"/>
                        </a:spcAft>
                      </a:pPr>
                      <a:r>
                        <a:rPr lang="sr-Cyrl-RS" sz="1000">
                          <a:effectLst/>
                        </a:rPr>
                        <a:t>локација „Моравска лагуна“</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0,81</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2,90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5"/>
                  </a:ext>
                </a:extLst>
              </a:tr>
              <a:tr h="185057">
                <a:tc>
                  <a:txBody>
                    <a:bodyPr/>
                    <a:lstStyle/>
                    <a:p>
                      <a:pPr indent="419100" algn="just">
                        <a:spcAft>
                          <a:spcPts val="600"/>
                        </a:spcAft>
                      </a:pPr>
                      <a:r>
                        <a:rPr lang="sr-Cyrl-RS" sz="1000">
                          <a:effectLst/>
                        </a:rPr>
                        <a:t>водоизвориште „Кључ“ са заштитним појасом</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69,08</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74,27</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6"/>
                  </a:ext>
                </a:extLst>
              </a:tr>
              <a:tr h="370115">
                <a:tc>
                  <a:txBody>
                    <a:bodyPr/>
                    <a:lstStyle/>
                    <a:p>
                      <a:pPr indent="419100" algn="just">
                        <a:spcAft>
                          <a:spcPts val="600"/>
                        </a:spcAft>
                      </a:pPr>
                      <a:r>
                        <a:rPr lang="sr-Cyrl-RS" sz="1000">
                          <a:effectLst/>
                        </a:rPr>
                        <a:t>туристичко–рекреативна површина (рекултивација деградираног земљишта)</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a:t>
                      </a:r>
                      <a:endParaRPr lang="en-US" sz="1000">
                        <a:effectLst/>
                        <a:latin typeface="Times New Roman"/>
                        <a:ea typeface="Times New Roman"/>
                      </a:endParaRPr>
                    </a:p>
                  </a:txBody>
                  <a:tcPr marL="68580" marR="68580" marT="0" marB="0"/>
                </a:tc>
                <a:tc>
                  <a:txBody>
                    <a:bodyPr/>
                    <a:lstStyle/>
                    <a:p>
                      <a:pPr indent="419100" algn="just">
                        <a:spcAft>
                          <a:spcPts val="600"/>
                        </a:spcAft>
                      </a:pPr>
                      <a:r>
                        <a:rPr lang="en-US" sz="1000">
                          <a:effectLst/>
                        </a:rPr>
                        <a:t>31,08</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7"/>
                  </a:ext>
                </a:extLst>
              </a:tr>
              <a:tr h="185057">
                <a:tc>
                  <a:txBody>
                    <a:bodyPr/>
                    <a:lstStyle/>
                    <a:p>
                      <a:pPr indent="419100" algn="just">
                        <a:spcAft>
                          <a:spcPts val="600"/>
                        </a:spcAft>
                      </a:pPr>
                      <a:r>
                        <a:rPr lang="sr-Cyrl-RS" sz="1000">
                          <a:effectLst/>
                        </a:rPr>
                        <a:t>експлоатација шљунка</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37,13</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8"/>
                  </a:ext>
                </a:extLst>
              </a:tr>
              <a:tr h="185057">
                <a:tc>
                  <a:txBody>
                    <a:bodyPr/>
                    <a:lstStyle/>
                    <a:p>
                      <a:pPr indent="419100" algn="just">
                        <a:spcAft>
                          <a:spcPts val="600"/>
                        </a:spcAft>
                      </a:pPr>
                      <a:r>
                        <a:rPr lang="sr-Cyrl-RS" sz="1000">
                          <a:effectLst/>
                        </a:rPr>
                        <a:t>језера, баре</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9,17</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22,31</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9"/>
                  </a:ext>
                </a:extLst>
              </a:tr>
              <a:tr h="185057">
                <a:tc>
                  <a:txBody>
                    <a:bodyPr/>
                    <a:lstStyle/>
                    <a:p>
                      <a:pPr indent="419100" algn="just">
                        <a:spcAft>
                          <a:spcPts val="600"/>
                        </a:spcAft>
                      </a:pPr>
                      <a:r>
                        <a:rPr lang="sr-Cyrl-RS" sz="1000">
                          <a:effectLst/>
                        </a:rPr>
                        <a:t>потцелина Ергелa у комплексу „Љубичево“</a:t>
                      </a:r>
                      <a:endParaRPr lang="en-US" sz="1000">
                        <a:effectLst/>
                        <a:latin typeface="Times New Roman"/>
                        <a:ea typeface="Times New Roman"/>
                      </a:endParaRPr>
                    </a:p>
                  </a:txBody>
                  <a:tcPr marL="68580" marR="68580" marT="0" marB="0"/>
                </a:tc>
                <a:tc>
                  <a:txBody>
                    <a:bodyPr/>
                    <a:lstStyle/>
                    <a:p>
                      <a:pPr indent="419100" algn="just">
                        <a:spcAft>
                          <a:spcPts val="600"/>
                        </a:spcAft>
                      </a:pPr>
                      <a:r>
                        <a:rPr lang="en-US" sz="1000">
                          <a:effectLst/>
                        </a:rPr>
                        <a:t>65,66</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4</a:t>
                      </a:r>
                      <a:r>
                        <a:rPr lang="en-US" sz="1000">
                          <a:effectLst/>
                        </a:rPr>
                        <a:t>3</a:t>
                      </a:r>
                      <a:r>
                        <a:rPr lang="sr-Cyrl-RS" sz="1000">
                          <a:effectLst/>
                        </a:rPr>
                        <a:t>,15</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0"/>
                  </a:ext>
                </a:extLst>
              </a:tr>
              <a:tr h="370115">
                <a:tc>
                  <a:txBody>
                    <a:bodyPr/>
                    <a:lstStyle/>
                    <a:p>
                      <a:pPr indent="419100" algn="just">
                        <a:spcAft>
                          <a:spcPts val="600"/>
                        </a:spcAft>
                      </a:pPr>
                      <a:r>
                        <a:rPr lang="sr-Cyrl-RS" sz="1000" dirty="0">
                          <a:effectLst/>
                        </a:rPr>
                        <a:t>туристичко-рекреативна потцелина у комплексу „Љубичево“</a:t>
                      </a:r>
                      <a:endParaRPr lang="en-US" sz="1000" dirty="0">
                        <a:effectLst/>
                        <a:latin typeface="Times New Roman"/>
                        <a:ea typeface="Times New Roman"/>
                      </a:endParaRPr>
                    </a:p>
                  </a:txBody>
                  <a:tcPr marL="68580" marR="68580" marT="0" marB="0"/>
                </a:tc>
                <a:tc>
                  <a:txBody>
                    <a:bodyPr/>
                    <a:lstStyle/>
                    <a:p>
                      <a:pPr indent="419100" algn="just">
                        <a:spcAft>
                          <a:spcPts val="600"/>
                        </a:spcAft>
                      </a:pPr>
                      <a:r>
                        <a:rPr lang="sr-Cyrl-RS" sz="1000">
                          <a:effectLst/>
                        </a:rPr>
                        <a:t>-</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3</a:t>
                      </a:r>
                      <a:r>
                        <a:rPr lang="en-US" sz="1000">
                          <a:effectLst/>
                        </a:rPr>
                        <a:t>3</a:t>
                      </a:r>
                      <a:r>
                        <a:rPr lang="sr-Cyrl-RS" sz="1000">
                          <a:effectLst/>
                        </a:rPr>
                        <a:t>,54</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1"/>
                  </a:ext>
                </a:extLst>
              </a:tr>
              <a:tr h="370115">
                <a:tc>
                  <a:txBody>
                    <a:bodyPr/>
                    <a:lstStyle/>
                    <a:p>
                      <a:pPr indent="419100" algn="just">
                        <a:spcAft>
                          <a:spcPts val="600"/>
                        </a:spcAft>
                      </a:pPr>
                      <a:r>
                        <a:rPr lang="sr-Cyrl-RS" sz="1000">
                          <a:effectLst/>
                        </a:rPr>
                        <a:t>уређене зелене површине и шума у комплексу „Љубичево“</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a:t>
                      </a:r>
                      <a:r>
                        <a:rPr lang="en-US" sz="1000">
                          <a:effectLst/>
                        </a:rPr>
                        <a:t>20,66</a:t>
                      </a:r>
                      <a:r>
                        <a:rPr lang="sr-Cyrl-RS" sz="1000">
                          <a:effectLst/>
                        </a:rPr>
                        <a:t>)</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(1</a:t>
                      </a:r>
                      <a:r>
                        <a:rPr lang="en-US" sz="1000">
                          <a:effectLst/>
                        </a:rPr>
                        <a:t>7</a:t>
                      </a:r>
                      <a:r>
                        <a:rPr lang="sr-Cyrl-RS" sz="1000">
                          <a:effectLst/>
                        </a:rPr>
                        <a:t>,92)</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2"/>
                  </a:ext>
                </a:extLst>
              </a:tr>
              <a:tr h="185057">
                <a:tc>
                  <a:txBody>
                    <a:bodyPr/>
                    <a:lstStyle/>
                    <a:p>
                      <a:pPr indent="419100" algn="just">
                        <a:spcAft>
                          <a:spcPts val="600"/>
                        </a:spcAft>
                      </a:pPr>
                      <a:r>
                        <a:rPr lang="sr-Cyrl-RS" sz="1000">
                          <a:effectLst/>
                        </a:rPr>
                        <a:t>саобраћајне површине</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22,</a:t>
                      </a:r>
                      <a:r>
                        <a:rPr lang="en-US" sz="1000">
                          <a:effectLst/>
                        </a:rPr>
                        <a:t>9</a:t>
                      </a:r>
                      <a:r>
                        <a:rPr lang="sr-Cyrl-RS" sz="1000">
                          <a:effectLst/>
                        </a:rPr>
                        <a:t>0</a:t>
                      </a:r>
                      <a:endParaRPr lang="en-US" sz="1000">
                        <a:effectLst/>
                        <a:latin typeface="Times New Roman"/>
                        <a:ea typeface="Times New Roman"/>
                      </a:endParaRPr>
                    </a:p>
                  </a:txBody>
                  <a:tcPr marL="68580" marR="68580" marT="0" marB="0"/>
                </a:tc>
                <a:tc>
                  <a:txBody>
                    <a:bodyPr/>
                    <a:lstStyle/>
                    <a:p>
                      <a:pPr indent="419100" algn="just">
                        <a:spcAft>
                          <a:spcPts val="600"/>
                        </a:spcAft>
                      </a:pPr>
                      <a:r>
                        <a:rPr lang="en-US" sz="1000">
                          <a:effectLst/>
                        </a:rPr>
                        <a:t>70,50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3"/>
                  </a:ext>
                </a:extLst>
              </a:tr>
              <a:tr h="185057">
                <a:tc>
                  <a:txBody>
                    <a:bodyPr/>
                    <a:lstStyle/>
                    <a:p>
                      <a:pPr indent="419100" algn="just">
                        <a:spcAft>
                          <a:spcPts val="600"/>
                        </a:spcAft>
                      </a:pPr>
                      <a:r>
                        <a:rPr lang="sr-Cyrl-RS" sz="1000" dirty="0">
                          <a:effectLst/>
                        </a:rPr>
                        <a:t>Б. ПОВРШИНЕ СА ОСТАЛОМ НАМЕНОМ</a:t>
                      </a:r>
                      <a:endParaRPr lang="en-US" sz="1000" dirty="0">
                        <a:effectLst/>
                        <a:latin typeface="Times New Roman"/>
                        <a:ea typeface="Times New Roman"/>
                      </a:endParaRPr>
                    </a:p>
                  </a:txBody>
                  <a:tcPr marL="68580" marR="68580" marT="0" marB="0">
                    <a:solidFill>
                      <a:srgbClr val="92D050"/>
                    </a:solidFill>
                  </a:tcPr>
                </a:tc>
                <a:tc>
                  <a:txBody>
                    <a:bodyPr/>
                    <a:lstStyle/>
                    <a:p>
                      <a:pPr indent="419100" algn="just">
                        <a:spcAft>
                          <a:spcPts val="600"/>
                        </a:spcAft>
                      </a:pPr>
                      <a:r>
                        <a:rPr lang="sr-Cyrl-RS" sz="1000" dirty="0">
                          <a:effectLst/>
                        </a:rPr>
                        <a:t>6</a:t>
                      </a:r>
                      <a:r>
                        <a:rPr lang="en-US" sz="1000" dirty="0">
                          <a:effectLst/>
                        </a:rPr>
                        <a:t>13</a:t>
                      </a:r>
                      <a:r>
                        <a:rPr lang="sr-Cyrl-RS" sz="1000" dirty="0">
                          <a:effectLst/>
                        </a:rPr>
                        <a:t>,</a:t>
                      </a:r>
                      <a:r>
                        <a:rPr lang="en-US" sz="1000" dirty="0">
                          <a:effectLst/>
                        </a:rPr>
                        <a:t>64</a:t>
                      </a:r>
                      <a:endParaRPr lang="en-US" sz="1000" dirty="0">
                        <a:effectLst/>
                        <a:latin typeface="Times New Roman"/>
                        <a:ea typeface="Times New Roman"/>
                      </a:endParaRPr>
                    </a:p>
                  </a:txBody>
                  <a:tcPr marL="68580" marR="68580" marT="0" marB="0">
                    <a:solidFill>
                      <a:srgbClr val="92D050"/>
                    </a:solidFill>
                  </a:tcPr>
                </a:tc>
                <a:tc>
                  <a:txBody>
                    <a:bodyPr/>
                    <a:lstStyle/>
                    <a:p>
                      <a:pPr indent="419100" algn="just">
                        <a:spcAft>
                          <a:spcPts val="600"/>
                        </a:spcAft>
                      </a:pPr>
                      <a:r>
                        <a:rPr lang="en-US" sz="1000" dirty="0">
                          <a:effectLst/>
                        </a:rPr>
                        <a:t>558,95</a:t>
                      </a:r>
                      <a:endParaRPr lang="en-US" sz="1000" dirty="0">
                        <a:effectLst/>
                        <a:latin typeface="Times New Roman"/>
                        <a:ea typeface="Times New Roman"/>
                      </a:endParaRPr>
                    </a:p>
                  </a:txBody>
                  <a:tcPr marL="68580" marR="68580" marT="0" marB="0">
                    <a:solidFill>
                      <a:srgbClr val="92D050"/>
                    </a:solidFill>
                  </a:tcPr>
                </a:tc>
                <a:extLst>
                  <a:ext uri="{0D108BD9-81ED-4DB2-BD59-A6C34878D82A}">
                    <a16:rowId xmlns:a16="http://schemas.microsoft.com/office/drawing/2014/main" xmlns="" val="10014"/>
                  </a:ext>
                </a:extLst>
              </a:tr>
              <a:tr h="185057">
                <a:tc>
                  <a:txBody>
                    <a:bodyPr/>
                    <a:lstStyle/>
                    <a:p>
                      <a:pPr indent="419100" algn="just">
                        <a:spcAft>
                          <a:spcPts val="600"/>
                        </a:spcAft>
                      </a:pPr>
                      <a:r>
                        <a:rPr lang="sr-Cyrl-RS" sz="1000" dirty="0">
                          <a:effectLst/>
                        </a:rPr>
                        <a:t>становање у приградским зонама</a:t>
                      </a:r>
                      <a:endParaRPr lang="en-US" sz="1000" dirty="0">
                        <a:effectLst/>
                        <a:latin typeface="Times New Roman"/>
                        <a:ea typeface="Times New Roman"/>
                      </a:endParaRPr>
                    </a:p>
                  </a:txBody>
                  <a:tcPr marL="68580" marR="68580" marT="0" marB="0"/>
                </a:tc>
                <a:tc>
                  <a:txBody>
                    <a:bodyPr/>
                    <a:lstStyle/>
                    <a:p>
                      <a:pPr indent="419100" algn="just">
                        <a:spcAft>
                          <a:spcPts val="600"/>
                        </a:spcAft>
                      </a:pPr>
                      <a:r>
                        <a:rPr lang="sr-Cyrl-RS" sz="1000" dirty="0">
                          <a:effectLst/>
                        </a:rPr>
                        <a:t>23,89</a:t>
                      </a:r>
                      <a:endParaRPr lang="en-US" sz="1000" dirty="0">
                        <a:effectLst/>
                        <a:latin typeface="Times New Roman"/>
                        <a:ea typeface="Times New Roman"/>
                      </a:endParaRPr>
                    </a:p>
                  </a:txBody>
                  <a:tcPr marL="68580" marR="68580" marT="0" marB="0"/>
                </a:tc>
                <a:tc>
                  <a:txBody>
                    <a:bodyPr/>
                    <a:lstStyle/>
                    <a:p>
                      <a:pPr indent="419100" algn="just">
                        <a:spcAft>
                          <a:spcPts val="600"/>
                        </a:spcAft>
                      </a:pPr>
                      <a:r>
                        <a:rPr lang="en-US" sz="1000" dirty="0">
                          <a:effectLst/>
                        </a:rPr>
                        <a:t>12,50</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xmlns="" val="10015"/>
                  </a:ext>
                </a:extLst>
              </a:tr>
              <a:tr h="185057">
                <a:tc>
                  <a:txBody>
                    <a:bodyPr/>
                    <a:lstStyle/>
                    <a:p>
                      <a:pPr indent="419100" algn="just">
                        <a:spcAft>
                          <a:spcPts val="600"/>
                        </a:spcAft>
                      </a:pPr>
                      <a:r>
                        <a:rPr lang="sr-Cyrl-RS" sz="1000">
                          <a:effectLst/>
                        </a:rPr>
                        <a:t>становање у функцији туризма </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dirty="0">
                          <a:effectLst/>
                        </a:rPr>
                        <a:t>4,61</a:t>
                      </a:r>
                      <a:endParaRPr lang="en-US" sz="1000" dirty="0">
                        <a:effectLst/>
                        <a:latin typeface="Times New Roman"/>
                        <a:ea typeface="Times New Roman"/>
                      </a:endParaRPr>
                    </a:p>
                  </a:txBody>
                  <a:tcPr marL="68580" marR="68580" marT="0" marB="0"/>
                </a:tc>
                <a:tc>
                  <a:txBody>
                    <a:bodyPr/>
                    <a:lstStyle/>
                    <a:p>
                      <a:pPr indent="419100" algn="just">
                        <a:spcAft>
                          <a:spcPts val="600"/>
                        </a:spcAft>
                      </a:pPr>
                      <a:r>
                        <a:rPr lang="en-US" sz="1000">
                          <a:effectLst/>
                        </a:rPr>
                        <a:t>7,06</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6"/>
                  </a:ext>
                </a:extLst>
              </a:tr>
              <a:tr h="185057">
                <a:tc>
                  <a:txBody>
                    <a:bodyPr/>
                    <a:lstStyle/>
                    <a:p>
                      <a:pPr indent="419100" algn="just">
                        <a:spcAft>
                          <a:spcPts val="600"/>
                        </a:spcAft>
                      </a:pPr>
                      <a:r>
                        <a:rPr lang="sr-Cyrl-RS" sz="1000">
                          <a:effectLst/>
                        </a:rPr>
                        <a:t>пословање</a:t>
                      </a:r>
                      <a:r>
                        <a:rPr lang="en-US" sz="1000">
                          <a:effectLst/>
                        </a:rPr>
                        <a:t>,</a:t>
                      </a:r>
                      <a:r>
                        <a:rPr lang="sr-Cyrl-RS" sz="1000">
                          <a:effectLst/>
                        </a:rPr>
                        <a:t> производња и услуге</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15,64</a:t>
                      </a:r>
                      <a:endParaRPr lang="en-US" sz="1000">
                        <a:effectLst/>
                        <a:latin typeface="Times New Roman"/>
                        <a:ea typeface="Times New Roman"/>
                      </a:endParaRPr>
                    </a:p>
                  </a:txBody>
                  <a:tcPr marL="68580" marR="68580" marT="0" marB="0"/>
                </a:tc>
                <a:tc>
                  <a:txBody>
                    <a:bodyPr/>
                    <a:lstStyle/>
                    <a:p>
                      <a:pPr indent="419100" algn="just">
                        <a:spcAft>
                          <a:spcPts val="600"/>
                        </a:spcAft>
                      </a:pPr>
                      <a:r>
                        <a:rPr lang="en-US" sz="1000">
                          <a:effectLst/>
                        </a:rPr>
                        <a:t>101,26</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7"/>
                  </a:ext>
                </a:extLst>
              </a:tr>
              <a:tr h="185057">
                <a:tc>
                  <a:txBody>
                    <a:bodyPr/>
                    <a:lstStyle/>
                    <a:p>
                      <a:pPr indent="419100" algn="just">
                        <a:spcAft>
                          <a:spcPts val="600"/>
                        </a:spcAft>
                      </a:pPr>
                      <a:r>
                        <a:rPr lang="sr-Cyrl-RS" sz="1000">
                          <a:effectLst/>
                        </a:rPr>
                        <a:t>пољопривредне површине</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206,72</a:t>
                      </a:r>
                      <a:endParaRPr lang="en-US" sz="1000">
                        <a:effectLst/>
                        <a:latin typeface="Times New Roman"/>
                        <a:ea typeface="Times New Roman"/>
                      </a:endParaRPr>
                    </a:p>
                  </a:txBody>
                  <a:tcPr marL="68580" marR="68580" marT="0" marB="0"/>
                </a:tc>
                <a:tc>
                  <a:txBody>
                    <a:bodyPr/>
                    <a:lstStyle/>
                    <a:p>
                      <a:pPr indent="419100" algn="just">
                        <a:spcAft>
                          <a:spcPts val="600"/>
                        </a:spcAft>
                      </a:pPr>
                      <a:r>
                        <a:rPr lang="en-US" sz="1000">
                          <a:effectLst/>
                        </a:rPr>
                        <a:t>105,15</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8"/>
                  </a:ext>
                </a:extLst>
              </a:tr>
              <a:tr h="185057">
                <a:tc>
                  <a:txBody>
                    <a:bodyPr/>
                    <a:lstStyle/>
                    <a:p>
                      <a:pPr indent="419100" algn="just">
                        <a:spcAft>
                          <a:spcPts val="600"/>
                        </a:spcAft>
                      </a:pPr>
                      <a:r>
                        <a:rPr lang="sr-Cyrl-RS" sz="1000">
                          <a:effectLst/>
                        </a:rPr>
                        <a:t>туристички објекти</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4,52</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9"/>
                  </a:ext>
                </a:extLst>
              </a:tr>
              <a:tr h="185057">
                <a:tc>
                  <a:txBody>
                    <a:bodyPr/>
                    <a:lstStyle/>
                    <a:p>
                      <a:pPr indent="419100" algn="just">
                        <a:spcAft>
                          <a:spcPts val="600"/>
                        </a:spcAft>
                      </a:pPr>
                      <a:r>
                        <a:rPr lang="sr-Cyrl-RS" sz="1000">
                          <a:effectLst/>
                        </a:rPr>
                        <a:t>пољопривредне површине у функцији Ергеле </a:t>
                      </a:r>
                      <a:r>
                        <a:rPr lang="ru-RU" sz="1000">
                          <a:effectLst/>
                        </a:rPr>
                        <a:t>, </a:t>
                      </a:r>
                      <a:r>
                        <a:rPr lang="sr-Cyrl-RS" sz="1000">
                          <a:effectLst/>
                        </a:rPr>
                        <a:t>шума</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225,64</a:t>
                      </a:r>
                      <a:endParaRPr lang="en-US" sz="1000">
                        <a:effectLst/>
                        <a:latin typeface="Times New Roman"/>
                        <a:ea typeface="Times New Roman"/>
                      </a:endParaRPr>
                    </a:p>
                  </a:txBody>
                  <a:tcPr marL="68580" marR="68580" marT="0" marB="0"/>
                </a:tc>
                <a:tc>
                  <a:txBody>
                    <a:bodyPr/>
                    <a:lstStyle/>
                    <a:p>
                      <a:pPr indent="419100" algn="just">
                        <a:spcAft>
                          <a:spcPts val="600"/>
                        </a:spcAft>
                      </a:pPr>
                      <a:r>
                        <a:rPr lang="en-US" sz="1000">
                          <a:effectLst/>
                        </a:rPr>
                        <a:t>202,90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20"/>
                  </a:ext>
                </a:extLst>
              </a:tr>
              <a:tr h="185057">
                <a:tc>
                  <a:txBody>
                    <a:bodyPr/>
                    <a:lstStyle/>
                    <a:p>
                      <a:pPr indent="419100" algn="just">
                        <a:spcAft>
                          <a:spcPts val="600"/>
                        </a:spcAft>
                      </a:pPr>
                      <a:r>
                        <a:rPr lang="sr-Cyrl-RS" sz="1000" dirty="0">
                          <a:effectLst/>
                        </a:rPr>
                        <a:t>Укупно</a:t>
                      </a:r>
                      <a:endParaRPr lang="en-US" sz="1000" dirty="0">
                        <a:effectLst/>
                        <a:latin typeface="Times New Roman"/>
                        <a:ea typeface="Times New Roman"/>
                      </a:endParaRPr>
                    </a:p>
                  </a:txBody>
                  <a:tcPr marL="68580" marR="68580" marT="0" marB="0">
                    <a:solidFill>
                      <a:srgbClr val="92D050"/>
                    </a:solidFill>
                  </a:tcPr>
                </a:tc>
                <a:tc>
                  <a:txBody>
                    <a:bodyPr/>
                    <a:lstStyle/>
                    <a:p>
                      <a:pPr indent="419100" algn="just">
                        <a:spcAft>
                          <a:spcPts val="600"/>
                        </a:spcAft>
                      </a:pPr>
                      <a:r>
                        <a:rPr lang="sr-Cyrl-RS" sz="1000" dirty="0">
                          <a:effectLst/>
                        </a:rPr>
                        <a:t>947,</a:t>
                      </a:r>
                      <a:r>
                        <a:rPr lang="en-US" sz="1000" dirty="0">
                          <a:effectLst/>
                        </a:rPr>
                        <a:t>5</a:t>
                      </a:r>
                      <a:r>
                        <a:rPr lang="sr-Cyrl-RS" sz="1000" dirty="0">
                          <a:effectLst/>
                        </a:rPr>
                        <a:t>0  </a:t>
                      </a:r>
                      <a:endParaRPr lang="en-US" sz="1000" dirty="0">
                        <a:effectLst/>
                        <a:latin typeface="Times New Roman"/>
                        <a:ea typeface="Times New Roman"/>
                      </a:endParaRPr>
                    </a:p>
                  </a:txBody>
                  <a:tcPr marL="68580" marR="68580" marT="0" marB="0" anchor="ctr">
                    <a:solidFill>
                      <a:srgbClr val="92D050"/>
                    </a:solidFill>
                  </a:tcPr>
                </a:tc>
                <a:tc>
                  <a:txBody>
                    <a:bodyPr/>
                    <a:lstStyle/>
                    <a:p>
                      <a:pPr indent="419100" algn="just">
                        <a:spcAft>
                          <a:spcPts val="600"/>
                        </a:spcAft>
                      </a:pPr>
                      <a:r>
                        <a:rPr lang="en-US" sz="1000" dirty="0">
                          <a:effectLst/>
                        </a:rPr>
                        <a:t>9</a:t>
                      </a:r>
                      <a:r>
                        <a:rPr lang="sr-Cyrl-RS" sz="1000" dirty="0">
                          <a:effectLst/>
                        </a:rPr>
                        <a:t>47,</a:t>
                      </a:r>
                      <a:r>
                        <a:rPr lang="en-US" sz="1000" dirty="0">
                          <a:effectLst/>
                        </a:rPr>
                        <a:t>5</a:t>
                      </a:r>
                      <a:r>
                        <a:rPr lang="sr-Cyrl-RS" sz="1000" dirty="0">
                          <a:effectLst/>
                        </a:rPr>
                        <a:t>0</a:t>
                      </a:r>
                      <a:endParaRPr lang="en-US" sz="1000" dirty="0">
                        <a:effectLst/>
                        <a:latin typeface="Times New Roman"/>
                        <a:ea typeface="Times New Roman"/>
                      </a:endParaRPr>
                    </a:p>
                  </a:txBody>
                  <a:tcPr marL="68580" marR="68580" marT="0" marB="0" anchor="ctr">
                    <a:solidFill>
                      <a:srgbClr val="92D050"/>
                    </a:solidFill>
                  </a:tcPr>
                </a:tc>
                <a:extLst>
                  <a:ext uri="{0D108BD9-81ED-4DB2-BD59-A6C34878D82A}">
                    <a16:rowId xmlns:a16="http://schemas.microsoft.com/office/drawing/2014/main" xmlns="" val="10021"/>
                  </a:ext>
                </a:extLst>
              </a:tr>
            </a:tbl>
          </a:graphicData>
        </a:graphic>
      </p:graphicFrame>
      <p:sp>
        <p:nvSpPr>
          <p:cNvPr id="6" name="Rectangle 1"/>
          <p:cNvSpPr>
            <a:spLocks noChangeArrowheads="1"/>
          </p:cNvSpPr>
          <p:nvPr/>
        </p:nvSpPr>
        <p:spPr bwMode="auto">
          <a:xfrm>
            <a:off x="1514475" y="1462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1514475" y="1462088"/>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4714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a:bodyPr>
          <a:lstStyle/>
          <a:p>
            <a:pPr lvl="1" algn="ctr" rtl="0">
              <a:spcBef>
                <a:spcPct val="0"/>
              </a:spcBef>
            </a:pPr>
            <a:r>
              <a:rPr lang="sr-Cyrl-RS" sz="2500" b="1" dirty="0"/>
              <a:t>ОПШТА ПРАВИЛА УРЕЂЕЊА И ГРАЂЕЊА</a:t>
            </a:r>
            <a:endParaRPr lang="en-US" sz="2500" dirty="0"/>
          </a:p>
        </p:txBody>
      </p:sp>
      <p:sp>
        <p:nvSpPr>
          <p:cNvPr id="3" name="Content Placeholder 2"/>
          <p:cNvSpPr>
            <a:spLocks noGrp="1"/>
          </p:cNvSpPr>
          <p:nvPr>
            <p:ph idx="1"/>
          </p:nvPr>
        </p:nvSpPr>
        <p:spPr>
          <a:xfrm>
            <a:off x="76200" y="762000"/>
            <a:ext cx="8839200" cy="5867400"/>
          </a:xfrm>
        </p:spPr>
        <p:txBody>
          <a:bodyPr>
            <a:normAutofit fontScale="92500" lnSpcReduction="10000"/>
          </a:bodyPr>
          <a:lstStyle/>
          <a:p>
            <a:pPr algn="just"/>
            <a:r>
              <a:rPr lang="sr-Cyrl-RS" sz="1700" dirty="0">
                <a:effectLst/>
                <a:latin typeface="Calibri" panose="020F0502020204030204" pitchFamily="34" charset="0"/>
                <a:ea typeface="Times New Roman" panose="02020603050405020304" pitchFamily="18" charset="0"/>
                <a:cs typeface="Calibri" panose="020F0502020204030204" pitchFamily="34" charset="0"/>
              </a:rPr>
              <a:t>Општа правила уређења /регулације, нивелације, парцелације/ примењују се на целом обухвату Плана, уколико посебним правилима није другачије одређено. За делове обухвата који ће бити предмет даље урбанистичке разраде, општа правила уређења имају усмеравајући карактер.</a:t>
            </a:r>
          </a:p>
          <a:p>
            <a:pPr algn="just"/>
            <a:endParaRPr lang="sr-Cyrl-RS" sz="17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800" dirty="0" err="1">
                <a:effectLst/>
                <a:latin typeface="Calibri" panose="020F0502020204030204" pitchFamily="34" charset="0"/>
                <a:ea typeface="Times New Roman" panose="02020603050405020304" pitchFamily="18" charset="0"/>
                <a:cs typeface="Calibri" panose="020F0502020204030204" pitchFamily="34" charset="0"/>
              </a:rPr>
              <a:t>Регулација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простора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подручју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Плана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обезбеђује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заштиту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јавног</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интереса</a:t>
            </a:r>
            <a:r>
              <a:rPr lang="en-US" sz="1800" dirty="0">
                <a:effectLst/>
                <a:latin typeface="Calibri" panose="020F0502020204030204" pitchFamily="34" charset="0"/>
                <a:ea typeface="Times New Roman" panose="02020603050405020304" pitchFamily="18" charset="0"/>
                <a:cs typeface="Calibri" panose="020F0502020204030204" pitchFamily="34" charset="0"/>
              </a:rPr>
              <a:t> и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резервацију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површина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за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јавне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намене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sr-Cyrl-RS" sz="1800" dirty="0">
              <a:latin typeface="Calibri" panose="020F0502020204030204" pitchFamily="34" charset="0"/>
              <a:ea typeface="Times New Roman" panose="02020603050405020304" pitchFamily="18" charset="0"/>
              <a:cs typeface="Calibri" panose="020F0502020204030204" pitchFamily="34" charset="0"/>
            </a:endParaRPr>
          </a:p>
          <a:p>
            <a:pPr algn="just"/>
            <a:endParaRPr lang="sr-Cyrl-RS" sz="18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800" dirty="0" err="1">
                <a:effectLst/>
                <a:latin typeface="Calibri" panose="020F0502020204030204" pitchFamily="34" charset="0"/>
                <a:ea typeface="Times New Roman" panose="02020603050405020304" pitchFamily="18" charset="0"/>
                <a:cs typeface="Calibri" panose="020F0502020204030204" pitchFamily="34" charset="0"/>
              </a:rPr>
              <a:t>Облик</a:t>
            </a:r>
            <a:r>
              <a:rPr lang="en-US" sz="1800" dirty="0">
                <a:effectLst/>
                <a:latin typeface="Calibri" panose="020F0502020204030204" pitchFamily="34" charset="0"/>
                <a:ea typeface="Times New Roman" panose="02020603050405020304" pitchFamily="18" charset="0"/>
                <a:cs typeface="Calibri" panose="020F0502020204030204" pitchFamily="34" charset="0"/>
              </a:rPr>
              <a:t> и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површина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блокова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дефинисани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регулационим</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линијама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постојећој</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катастарској</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парцелацији</a:t>
            </a:r>
            <a:r>
              <a:rPr lang="en-US" sz="1800" dirty="0">
                <a:effectLst/>
                <a:latin typeface="Calibri" panose="020F0502020204030204" pitchFamily="34" charset="0"/>
                <a:ea typeface="Times New Roman" panose="02020603050405020304" pitchFamily="18" charset="0"/>
                <a:cs typeface="Calibri" panose="020F0502020204030204" pitchFamily="34" charset="0"/>
              </a:rPr>
              <a:t> и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саобраћајној</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регулацији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јавних</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саобраћајних</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површина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sr-Cyrl-R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sr-Cyrl-RS" sz="18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800" dirty="0">
                <a:effectLst/>
                <a:latin typeface="Calibri" panose="020F0502020204030204" pitchFamily="34" charset="0"/>
                <a:ea typeface="Times New Roman" panose="02020603050405020304" pitchFamily="18" charset="0"/>
                <a:cs typeface="Calibri" panose="020F0502020204030204" pitchFamily="34" charset="0"/>
              </a:rPr>
              <a:t>У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оквиру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регулационих</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линија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јавних</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саобраћајница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дозвољена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искључиво</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изградња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објеката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инфраструктуре</a:t>
            </a:r>
            <a:r>
              <a:rPr lang="en-US" sz="1800" dirty="0">
                <a:effectLst/>
                <a:latin typeface="Calibri" panose="020F0502020204030204" pitchFamily="34" charset="0"/>
                <a:ea typeface="Times New Roman" panose="02020603050405020304" pitchFamily="18" charset="0"/>
                <a:cs typeface="Calibri" panose="020F0502020204030204" pitchFamily="34" charset="0"/>
              </a:rPr>
              <a:t> и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уређење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јавних</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зелених</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површина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Сви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постојећи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објекти</a:t>
            </a:r>
            <a:r>
              <a:rPr lang="en-US" sz="1800" dirty="0">
                <a:effectLst/>
                <a:latin typeface="Calibri" panose="020F0502020204030204" pitchFamily="34" charset="0"/>
                <a:ea typeface="Times New Roman" panose="02020603050405020304" pitchFamily="18" charset="0"/>
                <a:cs typeface="Calibri" panose="020F0502020204030204" pitchFamily="34" charset="0"/>
              </a:rPr>
              <a:t> у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оквиру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регулационих</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линија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јавних</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саобраћајница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планирани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за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уклањање</a:t>
            </a:r>
            <a:r>
              <a:rPr lang="en-US" sz="1800" dirty="0">
                <a:effectLst/>
                <a:latin typeface="Calibri" panose="020F0502020204030204" pitchFamily="34" charset="0"/>
                <a:ea typeface="Times New Roman" panose="02020603050405020304" pitchFamily="18" charset="0"/>
                <a:cs typeface="Calibri" panose="020F0502020204030204" pitchFamily="34" charset="0"/>
              </a:rPr>
              <a:t>, а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до</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привођења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простора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планираној</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намени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дозвољено</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искључиво</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њихово</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текуће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одржавање</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sr-Cyrl-R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sr-Cyrl-R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sr-Cyrl-RS" sz="1800" dirty="0">
                <a:effectLst/>
                <a:latin typeface="Calibri" panose="020F0502020204030204" pitchFamily="34" charset="0"/>
                <a:ea typeface="Times New Roman" panose="02020603050405020304" pitchFamily="18" charset="0"/>
                <a:cs typeface="Calibri" panose="020F0502020204030204" pitchFamily="34" charset="0"/>
              </a:rPr>
              <a:t>Планирана регулација урађена је уз максимално поштовање постојећег стања. </a:t>
            </a:r>
            <a:br>
              <a:rPr lang="sr-Cyrl-RS" sz="1800" dirty="0">
                <a:effectLst/>
                <a:latin typeface="Calibri" panose="020F0502020204030204" pitchFamily="34" charset="0"/>
                <a:ea typeface="Times New Roman" panose="02020603050405020304" pitchFamily="18" charset="0"/>
                <a:cs typeface="Calibri" panose="020F0502020204030204" pitchFamily="34" charset="0"/>
              </a:rPr>
            </a:br>
            <a:r>
              <a:rPr lang="sr-Cyrl-RS" sz="1800" dirty="0">
                <a:effectLst/>
                <a:latin typeface="Calibri" panose="020F0502020204030204" pitchFamily="34" charset="0"/>
                <a:ea typeface="Times New Roman" panose="02020603050405020304" pitchFamily="18" charset="0"/>
                <a:cs typeface="Calibri" panose="020F0502020204030204" pitchFamily="34" charset="0"/>
              </a:rPr>
              <a:t>Није дозвољено проширивање блокова на рачун јавне површине (саобраћајнице). </a:t>
            </a:r>
          </a:p>
          <a:p>
            <a:pPr algn="just"/>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800" dirty="0" err="1">
                <a:effectLst/>
                <a:latin typeface="Calibri" panose="020F0502020204030204" pitchFamily="34" charset="0"/>
                <a:ea typeface="Times New Roman" panose="02020603050405020304" pitchFamily="18" charset="0"/>
                <a:cs typeface="Calibri" panose="020F0502020204030204" pitchFamily="34" charset="0"/>
              </a:rPr>
              <a:t>Нове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јавне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саобраћајне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површине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планиране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тако</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да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њихова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реализација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захтева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најмањи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могући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обим</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рушења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постојећих</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објеката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23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A32F80-AD38-1CD4-97EF-875A157B5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F23BF8E-D272-9F99-F213-632B99276897}"/>
              </a:ext>
            </a:extLst>
          </p:cNvPr>
          <p:cNvSpPr>
            <a:spLocks noGrp="1"/>
          </p:cNvSpPr>
          <p:nvPr>
            <p:ph type="title"/>
          </p:nvPr>
        </p:nvSpPr>
        <p:spPr>
          <a:xfrm>
            <a:off x="457200" y="76200"/>
            <a:ext cx="8229600" cy="639762"/>
          </a:xfrm>
        </p:spPr>
        <p:txBody>
          <a:bodyPr>
            <a:normAutofit/>
          </a:bodyPr>
          <a:lstStyle/>
          <a:p>
            <a:pPr lvl="1" algn="ctr" rtl="0">
              <a:spcBef>
                <a:spcPct val="0"/>
              </a:spcBef>
            </a:pPr>
            <a:r>
              <a:rPr lang="sr-Cyrl-RS" sz="2500" b="1" dirty="0"/>
              <a:t>ОПШТА ПРАВИЛА УРЕЂЕЊА И ГРАЂЕЊА</a:t>
            </a:r>
            <a:endParaRPr lang="en-US" sz="2500" dirty="0"/>
          </a:p>
        </p:txBody>
      </p:sp>
      <p:sp>
        <p:nvSpPr>
          <p:cNvPr id="3" name="Content Placeholder 2">
            <a:extLst>
              <a:ext uri="{FF2B5EF4-FFF2-40B4-BE49-F238E27FC236}">
                <a16:creationId xmlns:a16="http://schemas.microsoft.com/office/drawing/2014/main" xmlns="" id="{04354712-BCC5-F738-7CE8-2B1906C1D5E2}"/>
              </a:ext>
            </a:extLst>
          </p:cNvPr>
          <p:cNvSpPr>
            <a:spLocks noGrp="1"/>
          </p:cNvSpPr>
          <p:nvPr>
            <p:ph idx="1"/>
          </p:nvPr>
        </p:nvSpPr>
        <p:spPr>
          <a:xfrm>
            <a:off x="76200" y="762000"/>
            <a:ext cx="8839200" cy="5867400"/>
          </a:xfrm>
        </p:spPr>
        <p:txBody>
          <a:bodyPr>
            <a:normAutofit/>
          </a:bodyPr>
          <a:lstStyle/>
          <a:p>
            <a:pPr marL="0" marR="0" indent="419100" algn="just">
              <a:spcAft>
                <a:spcPts val="60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У случајевима формирања регулационе линије на делу јавне намене и јавне својине, задржава се постојећа, катастарска регулација и грађевинска линија примењује се из Плана.</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419100" algn="just">
              <a:spcAft>
                <a:spcPts val="600"/>
              </a:spcAft>
            </a:pPr>
            <a:r>
              <a:rPr lang="en-US" sz="1800" dirty="0" err="1">
                <a:effectLst/>
                <a:latin typeface="Calibri" panose="020F0502020204030204" pitchFamily="34" charset="0"/>
                <a:ea typeface="Times New Roman" panose="02020603050405020304" pitchFamily="18" charset="0"/>
                <a:cs typeface="Calibri" panose="020F0502020204030204" pitchFamily="34" charset="0"/>
              </a:rPr>
              <a:t>Услови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за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формирање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грађевинске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парцеле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дати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за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директну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примену</a:t>
            </a:r>
            <a:r>
              <a:rPr lang="en-US" sz="1800" dirty="0">
                <a:effectLst/>
                <a:latin typeface="Calibri" panose="020F0502020204030204" pitchFamily="34" charset="0"/>
                <a:ea typeface="Times New Roman" panose="02020603050405020304" pitchFamily="18" charset="0"/>
                <a:cs typeface="Calibri" panose="020F0502020204030204" pitchFamily="34" charset="0"/>
              </a:rPr>
              <a:t>, а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који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односе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минималну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површину</a:t>
            </a:r>
            <a:r>
              <a:rPr lang="en-US" sz="1800" dirty="0">
                <a:effectLst/>
                <a:latin typeface="Calibri" panose="020F0502020204030204" pitchFamily="34" charset="0"/>
                <a:ea typeface="Times New Roman" panose="02020603050405020304" pitchFamily="18" charset="0"/>
                <a:cs typeface="Calibri" panose="020F0502020204030204" pitchFamily="34" charset="0"/>
              </a:rPr>
              <a:t> и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најмању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ширину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фронта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грађевинске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парцеле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не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примењују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већ</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изграђене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парцеле</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marL="0" marR="0" indent="421005" algn="just">
              <a:spcAft>
                <a:spcPts val="600"/>
              </a:spcAft>
            </a:pPr>
            <a:r>
              <a:rPr lang="en-US" sz="1800" dirty="0" err="1">
                <a:effectLst/>
                <a:latin typeface="Calibri" panose="020F0502020204030204" pitchFamily="34" charset="0"/>
                <a:ea typeface="Times New Roman" panose="02020603050405020304" pitchFamily="18" charset="0"/>
                <a:cs typeface="Calibri" panose="020F0502020204030204" pitchFamily="34" charset="0"/>
              </a:rPr>
              <a:t>Грађевинска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парцела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мора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имати</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приступ</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на</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јавну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саобраћајну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површину</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marL="0" marR="0" indent="419100" algn="just"/>
            <a:r>
              <a:rPr lang="sr-Cyrl-RS" sz="1800" dirty="0">
                <a:effectLst/>
                <a:latin typeface="Calibri" panose="020F0502020204030204" pitchFamily="34" charset="0"/>
                <a:ea typeface="Times New Roman" panose="02020603050405020304" pitchFamily="18" charset="0"/>
                <a:cs typeface="Calibri" panose="020F0502020204030204" pitchFamily="34" charset="0"/>
              </a:rPr>
              <a:t>Изузетно, дозвољен је посредан приступ грађевинске парцеле на јавну саобраћајну површину, преко сукорисничке површине.</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419100" algn="just">
              <a:spcAft>
                <a:spcPts val="600"/>
              </a:spcAft>
            </a:pPr>
            <a:r>
              <a:rPr lang="sr-Cyrl-RS" sz="1800" dirty="0">
                <a:effectLst/>
                <a:latin typeface="Calibri" panose="020F0502020204030204" pitchFamily="34" charset="0"/>
                <a:ea typeface="Times New Roman" panose="02020603050405020304" pitchFamily="18" charset="0"/>
                <a:cs typeface="Calibri" panose="020F0502020204030204" pitchFamily="34" charset="0"/>
              </a:rPr>
              <a:t>Минималне димензије грађевинских парцела за сваку планирану намену, дате су у посебним правилима грађења.</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523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96" y="152400"/>
            <a:ext cx="8763000" cy="563562"/>
          </a:xfrm>
        </p:spPr>
        <p:txBody>
          <a:bodyPr>
            <a:normAutofit/>
          </a:bodyPr>
          <a:lstStyle/>
          <a:p>
            <a:r>
              <a:rPr lang="sr-Cyrl-RS" sz="2800" b="1" dirty="0" smtClean="0"/>
              <a:t>ПАРЦЕЛАЦИЈА ЈАВНОГ И ОСТАЛОГ ЗЕМЉИШТА</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786" y="838200"/>
            <a:ext cx="8651413" cy="5969228"/>
          </a:xfrm>
        </p:spPr>
      </p:pic>
    </p:spTree>
    <p:extLst>
      <p:ext uri="{BB962C8B-B14F-4D97-AF65-F5344CB8AC3E}">
        <p14:creationId xmlns:p14="http://schemas.microsoft.com/office/powerpoint/2010/main" val="307758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96" y="152400"/>
            <a:ext cx="8763000" cy="563562"/>
          </a:xfrm>
        </p:spPr>
        <p:txBody>
          <a:bodyPr>
            <a:normAutofit/>
          </a:bodyPr>
          <a:lstStyle/>
          <a:p>
            <a:r>
              <a:rPr lang="sr-Cyrl-RS" sz="2800" b="1" dirty="0" smtClean="0"/>
              <a:t>ПАРЦЕЛАЦИЈА ЈАВНОГ И ОСТАЛОГ ЗЕМЉИШТА</a:t>
            </a:r>
            <a:endParaRPr lang="en-US" sz="2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2622" y="838200"/>
            <a:ext cx="8184178" cy="5864115"/>
          </a:xfrm>
        </p:spPr>
      </p:pic>
    </p:spTree>
    <p:extLst>
      <p:ext uri="{BB962C8B-B14F-4D97-AF65-F5344CB8AC3E}">
        <p14:creationId xmlns:p14="http://schemas.microsoft.com/office/powerpoint/2010/main" val="335598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66EFB2-E68D-3003-B499-3B528B53F0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E51A14-293A-CD00-2D1A-A507FE559F68}"/>
              </a:ext>
            </a:extLst>
          </p:cNvPr>
          <p:cNvSpPr>
            <a:spLocks noGrp="1"/>
          </p:cNvSpPr>
          <p:nvPr>
            <p:ph idx="1"/>
          </p:nvPr>
        </p:nvSpPr>
        <p:spPr>
          <a:xfrm>
            <a:off x="76200" y="762000"/>
            <a:ext cx="8839200" cy="5867400"/>
          </a:xfrm>
          <a:noFill/>
          <a:ln>
            <a:noFill/>
          </a:ln>
        </p:spPr>
        <p:txBody>
          <a:bodyPr>
            <a:normAutofit/>
          </a:bodyPr>
          <a:lstStyle/>
          <a:p>
            <a:pPr marL="0" indent="0" algn="just">
              <a:buNone/>
            </a:pPr>
            <a:endParaRPr lang="sr-Latn-RS" sz="1800" b="1" dirty="0" smtClean="0">
              <a:effectLst/>
              <a:highlight>
                <a:srgbClr val="FFFF00"/>
              </a:highlight>
              <a:latin typeface="Times New Roman" panose="02020603050405020304" pitchFamily="18" charset="0"/>
            </a:endParaRPr>
          </a:p>
          <a:p>
            <a:pPr lvl="0"/>
            <a:r>
              <a:rPr lang="sr-Cyrl-RS" sz="1800" dirty="0"/>
              <a:t>Услови за уређење и изградњу објеката јавне намене:</a:t>
            </a:r>
            <a:endParaRPr lang="en-US" sz="1800" dirty="0"/>
          </a:p>
          <a:p>
            <a:pPr lvl="0"/>
            <a:r>
              <a:rPr lang="sr-Cyrl-RS" sz="1800" dirty="0"/>
              <a:t>Саобраћајних површина и објеката</a:t>
            </a:r>
            <a:endParaRPr lang="en-US" sz="1800" dirty="0"/>
          </a:p>
          <a:p>
            <a:pPr lvl="0"/>
            <a:r>
              <a:rPr lang="sr-Cyrl-RS" sz="1800" dirty="0"/>
              <a:t>Инфраструктурних мрежа и објеката</a:t>
            </a:r>
            <a:endParaRPr lang="en-US" sz="1800" dirty="0"/>
          </a:p>
          <a:p>
            <a:pPr lvl="0"/>
            <a:r>
              <a:rPr lang="en-US" sz="1800" dirty="0" err="1"/>
              <a:t>Комплекс</a:t>
            </a:r>
            <a:r>
              <a:rPr lang="en-US" sz="1800" dirty="0"/>
              <a:t> „</a:t>
            </a:r>
            <a:r>
              <a:rPr lang="en-US" sz="1800" dirty="0" err="1"/>
              <a:t>Љубичево</a:t>
            </a:r>
            <a:r>
              <a:rPr lang="en-US" sz="1800" dirty="0"/>
              <a:t>“</a:t>
            </a:r>
          </a:p>
          <a:p>
            <a:pPr lvl="0"/>
            <a:r>
              <a:rPr lang="en-US" sz="1800" dirty="0" err="1"/>
              <a:t>Комплекс</a:t>
            </a:r>
            <a:r>
              <a:rPr lang="en-US" sz="1800" dirty="0"/>
              <a:t> </a:t>
            </a:r>
            <a:r>
              <a:rPr lang="en-US" sz="1800" dirty="0" err="1"/>
              <a:t>изворишта</a:t>
            </a:r>
            <a:r>
              <a:rPr lang="en-US" sz="1800" dirty="0"/>
              <a:t> „</a:t>
            </a:r>
            <a:r>
              <a:rPr lang="en-US" sz="1800" dirty="0" err="1"/>
              <a:t>Кључ</a:t>
            </a:r>
            <a:r>
              <a:rPr lang="en-US" sz="1800" dirty="0"/>
              <a:t>“</a:t>
            </a:r>
          </a:p>
          <a:p>
            <a:pPr lvl="0"/>
            <a:r>
              <a:rPr lang="sr-Cyrl-RS" sz="1800" dirty="0"/>
              <a:t>Заштита простора у обухвату комплекса „Љубичево“ и комплекса изворишта „Кључ“</a:t>
            </a:r>
            <a:endParaRPr lang="en-US" sz="1800" dirty="0"/>
          </a:p>
          <a:p>
            <a:pPr lvl="0"/>
            <a:r>
              <a:rPr lang="sr-Cyrl-RS" sz="1800" dirty="0"/>
              <a:t>Услови за прикупљање и одношење отпада</a:t>
            </a:r>
            <a:endParaRPr lang="en-US" sz="1800" dirty="0"/>
          </a:p>
          <a:p>
            <a:pPr lvl="0"/>
            <a:r>
              <a:rPr lang="en-US" sz="1800" dirty="0" err="1"/>
              <a:t>Услови</a:t>
            </a:r>
            <a:r>
              <a:rPr lang="en-US" sz="1800" dirty="0"/>
              <a:t> и </a:t>
            </a:r>
            <a:r>
              <a:rPr lang="en-US" sz="1800" dirty="0" err="1"/>
              <a:t>мере</a:t>
            </a:r>
            <a:r>
              <a:rPr lang="en-US" sz="1800" dirty="0"/>
              <a:t> </a:t>
            </a:r>
            <a:r>
              <a:rPr lang="en-US" sz="1800" dirty="0" err="1"/>
              <a:t>заштите</a:t>
            </a:r>
            <a:r>
              <a:rPr lang="en-US" sz="1800" dirty="0"/>
              <a:t> </a:t>
            </a:r>
            <a:r>
              <a:rPr lang="en-US" sz="1800" dirty="0" err="1"/>
              <a:t>културних</a:t>
            </a:r>
            <a:r>
              <a:rPr lang="en-US" sz="1800" dirty="0"/>
              <a:t> </a:t>
            </a:r>
            <a:r>
              <a:rPr lang="en-US" sz="1800" dirty="0" err="1"/>
              <a:t>добара</a:t>
            </a:r>
            <a:r>
              <a:rPr lang="en-US" sz="1800" dirty="0"/>
              <a:t> и </a:t>
            </a:r>
            <a:r>
              <a:rPr lang="en-US" sz="1800" dirty="0" err="1"/>
              <a:t>културног</a:t>
            </a:r>
            <a:r>
              <a:rPr lang="en-US" sz="1800" dirty="0"/>
              <a:t> </a:t>
            </a:r>
            <a:r>
              <a:rPr lang="en-US" sz="1800" dirty="0" err="1"/>
              <a:t>наслеђа</a:t>
            </a:r>
            <a:endParaRPr lang="en-US" sz="1800" dirty="0"/>
          </a:p>
          <a:p>
            <a:pPr lvl="0"/>
            <a:r>
              <a:rPr lang="sr-Cyrl-RS" sz="1800" dirty="0"/>
              <a:t>Услови и мере заштите природних добара и животне средине</a:t>
            </a:r>
            <a:endParaRPr lang="en-US" sz="1800" dirty="0"/>
          </a:p>
          <a:p>
            <a:pPr lvl="0"/>
            <a:r>
              <a:rPr lang="en-US" sz="1800" dirty="0" err="1"/>
              <a:t>Услови</a:t>
            </a:r>
            <a:r>
              <a:rPr lang="en-US" sz="1800" dirty="0"/>
              <a:t> и </a:t>
            </a:r>
            <a:r>
              <a:rPr lang="en-US" sz="1800" dirty="0" err="1"/>
              <a:t>мере</a:t>
            </a:r>
            <a:r>
              <a:rPr lang="en-US" sz="1800" dirty="0"/>
              <a:t> </a:t>
            </a:r>
            <a:r>
              <a:rPr lang="en-US" sz="1800" dirty="0" err="1"/>
              <a:t>за</a:t>
            </a:r>
            <a:r>
              <a:rPr lang="en-US" sz="1800" dirty="0"/>
              <a:t> </a:t>
            </a:r>
            <a:r>
              <a:rPr lang="en-US" sz="1800" dirty="0" err="1"/>
              <a:t>обновљиве</a:t>
            </a:r>
            <a:r>
              <a:rPr lang="en-US" sz="1800" dirty="0"/>
              <a:t> </a:t>
            </a:r>
            <a:r>
              <a:rPr lang="en-US" sz="1800" dirty="0" err="1"/>
              <a:t>изворе</a:t>
            </a:r>
            <a:r>
              <a:rPr lang="en-US" sz="1800" dirty="0"/>
              <a:t> </a:t>
            </a:r>
            <a:r>
              <a:rPr lang="en-US" sz="1800" dirty="0" err="1"/>
              <a:t>енергије</a:t>
            </a:r>
            <a:r>
              <a:rPr lang="en-US" sz="1800" dirty="0"/>
              <a:t> и </a:t>
            </a:r>
            <a:r>
              <a:rPr lang="en-US" sz="1800" dirty="0" err="1"/>
              <a:t>енергетску</a:t>
            </a:r>
            <a:r>
              <a:rPr lang="en-US" sz="1800" dirty="0"/>
              <a:t> </a:t>
            </a:r>
            <a:r>
              <a:rPr lang="en-US" sz="1800" dirty="0" err="1"/>
              <a:t>ефикасност</a:t>
            </a:r>
            <a:endParaRPr lang="en-US" sz="1800" dirty="0"/>
          </a:p>
          <a:p>
            <a:pPr lvl="0"/>
            <a:r>
              <a:rPr lang="en-US" sz="1800" dirty="0" err="1"/>
              <a:t>Посебни</a:t>
            </a:r>
            <a:r>
              <a:rPr lang="en-US" sz="1800" dirty="0"/>
              <a:t> </a:t>
            </a:r>
            <a:r>
              <a:rPr lang="en-US" sz="1800" dirty="0" err="1"/>
              <a:t>услови</a:t>
            </a:r>
            <a:r>
              <a:rPr lang="en-US" sz="1800" dirty="0"/>
              <a:t> </a:t>
            </a:r>
            <a:r>
              <a:rPr lang="en-US" sz="1800" dirty="0" err="1"/>
              <a:t>приступачности</a:t>
            </a:r>
            <a:endParaRPr lang="en-US" sz="1800" dirty="0"/>
          </a:p>
          <a:p>
            <a:pPr lvl="0"/>
            <a:r>
              <a:rPr lang="en-US" sz="1800" dirty="0" err="1"/>
              <a:t>Услови</a:t>
            </a:r>
            <a:r>
              <a:rPr lang="en-US" sz="1800" dirty="0"/>
              <a:t> и </a:t>
            </a:r>
            <a:r>
              <a:rPr lang="en-US" sz="1800" dirty="0" err="1"/>
              <a:t>мере</a:t>
            </a:r>
            <a:r>
              <a:rPr lang="en-US" sz="1800" dirty="0"/>
              <a:t> </a:t>
            </a:r>
            <a:r>
              <a:rPr lang="en-US" sz="1800" dirty="0" err="1"/>
              <a:t>за</a:t>
            </a:r>
            <a:r>
              <a:rPr lang="en-US" sz="1800" dirty="0"/>
              <a:t> </a:t>
            </a:r>
            <a:r>
              <a:rPr lang="en-US" sz="1800" dirty="0" err="1"/>
              <a:t>уређење</a:t>
            </a:r>
            <a:r>
              <a:rPr lang="en-US" sz="1800" dirty="0"/>
              <a:t> </a:t>
            </a:r>
            <a:r>
              <a:rPr lang="en-US" sz="1800" dirty="0" err="1"/>
              <a:t>простора</a:t>
            </a:r>
            <a:r>
              <a:rPr lang="en-US" sz="1800" dirty="0"/>
              <a:t> </a:t>
            </a:r>
            <a:r>
              <a:rPr lang="en-US" sz="1800" dirty="0" err="1"/>
              <a:t>за</a:t>
            </a:r>
            <a:r>
              <a:rPr lang="en-US" sz="1800" dirty="0"/>
              <a:t> </a:t>
            </a:r>
            <a:r>
              <a:rPr lang="en-US" sz="1800" dirty="0" err="1"/>
              <a:t>ванредне</a:t>
            </a:r>
            <a:r>
              <a:rPr lang="en-US" sz="1800" dirty="0"/>
              <a:t> </a:t>
            </a:r>
            <a:r>
              <a:rPr lang="en-US" sz="1800" dirty="0" err="1"/>
              <a:t>ситуације</a:t>
            </a:r>
            <a:endParaRPr lang="en-US" sz="1800" dirty="0"/>
          </a:p>
          <a:p>
            <a:pPr marL="0" indent="0" algn="just">
              <a:buNone/>
            </a:pPr>
            <a:endParaRPr lang="en-US" sz="1800" b="1" u="sng" dirty="0">
              <a:effectLst/>
              <a:highlight>
                <a:srgbClr val="FFFF00"/>
              </a:highlight>
              <a:latin typeface="Times New Roman" panose="02020603050405020304" pitchFamily="18" charset="0"/>
            </a:endParaRPr>
          </a:p>
          <a:p>
            <a:pPr marL="0" indent="0" algn="just">
              <a:buNone/>
            </a:pPr>
            <a:endParaRPr lang="en-US" dirty="0">
              <a:highlight>
                <a:srgbClr val="FFFF00"/>
              </a:highlight>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xmlns="" id="{BF23BF8E-D272-9F99-F213-632B99276897}"/>
              </a:ext>
            </a:extLst>
          </p:cNvPr>
          <p:cNvSpPr txBox="1">
            <a:spLocks/>
          </p:cNvSpPr>
          <p:nvPr/>
        </p:nvSpPr>
        <p:spPr>
          <a:xfrm>
            <a:off x="609600" y="0"/>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sr-Cyrl-RS" sz="2500" b="1" dirty="0" smtClean="0"/>
              <a:t>ОПШТА ПРАВИЛА УРЕЂЕЊА И ГРАЂЕЊА</a:t>
            </a:r>
            <a:endParaRPr lang="en-US" sz="2500" dirty="0"/>
          </a:p>
        </p:txBody>
      </p:sp>
    </p:spTree>
    <p:extLst>
      <p:ext uri="{BB962C8B-B14F-4D97-AF65-F5344CB8AC3E}">
        <p14:creationId xmlns:p14="http://schemas.microsoft.com/office/powerpoint/2010/main" val="228889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66EFB2-E68D-3003-B499-3B528B53F0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E51A14-293A-CD00-2D1A-A507FE559F68}"/>
              </a:ext>
            </a:extLst>
          </p:cNvPr>
          <p:cNvSpPr>
            <a:spLocks noGrp="1"/>
          </p:cNvSpPr>
          <p:nvPr>
            <p:ph idx="1"/>
          </p:nvPr>
        </p:nvSpPr>
        <p:spPr>
          <a:xfrm>
            <a:off x="76200" y="762000"/>
            <a:ext cx="8839200" cy="5867400"/>
          </a:xfrm>
          <a:noFill/>
          <a:ln>
            <a:noFill/>
          </a:ln>
        </p:spPr>
        <p:txBody>
          <a:bodyPr>
            <a:normAutofit/>
          </a:bodyPr>
          <a:lstStyle/>
          <a:p>
            <a:pPr marL="0" indent="0" algn="just">
              <a:buNone/>
            </a:pPr>
            <a:endParaRPr lang="sr-Latn-RS" sz="1800" b="1" dirty="0" smtClean="0">
              <a:effectLst/>
              <a:highlight>
                <a:srgbClr val="FFFF00"/>
              </a:highlight>
              <a:latin typeface="Times New Roman" panose="02020603050405020304" pitchFamily="18" charset="0"/>
            </a:endParaRPr>
          </a:p>
          <a:p>
            <a:pPr marL="0" indent="0" algn="just">
              <a:buNone/>
            </a:pPr>
            <a:endParaRPr lang="sr-Latn-RS" sz="1800" b="1" dirty="0">
              <a:highlight>
                <a:srgbClr val="FFFF00"/>
              </a:highlight>
              <a:latin typeface="Times New Roman" panose="02020603050405020304" pitchFamily="18" charset="0"/>
            </a:endParaRPr>
          </a:p>
          <a:p>
            <a:pPr marL="0" indent="0" algn="just">
              <a:buNone/>
            </a:pPr>
            <a:endParaRPr lang="sr-Latn-RS" sz="1800" b="1" dirty="0" smtClean="0">
              <a:effectLst/>
              <a:highlight>
                <a:srgbClr val="FFFF00"/>
              </a:highlight>
              <a:latin typeface="Times New Roman" panose="02020603050405020304" pitchFamily="18" charset="0"/>
            </a:endParaRPr>
          </a:p>
          <a:p>
            <a:pPr marL="0" indent="0" algn="just">
              <a:buNone/>
            </a:pPr>
            <a:endParaRPr lang="sr-Latn-RS" sz="1800" b="1">
              <a:highlight>
                <a:srgbClr val="FFFF00"/>
              </a:highlight>
              <a:latin typeface="Times New Roman" panose="02020603050405020304" pitchFamily="18" charset="0"/>
            </a:endParaRPr>
          </a:p>
          <a:p>
            <a:pPr marL="0" indent="0" algn="just">
              <a:buNone/>
            </a:pPr>
            <a:endParaRPr lang="sr-Latn-RS" sz="1800" b="1" dirty="0" smtClean="0">
              <a:effectLst/>
              <a:highlight>
                <a:srgbClr val="FFFF00"/>
              </a:highlight>
              <a:latin typeface="Times New Roman" panose="02020603050405020304" pitchFamily="18" charset="0"/>
            </a:endParaRPr>
          </a:p>
          <a:p>
            <a:pPr lvl="0"/>
            <a:r>
              <a:rPr lang="sr-Cyrl-RS" sz="1800" dirty="0"/>
              <a:t>Пољопривредно </a:t>
            </a:r>
            <a:r>
              <a:rPr lang="sr-Cyrl-RS" sz="1800" dirty="0" smtClean="0"/>
              <a:t>земљиште</a:t>
            </a:r>
            <a:endParaRPr lang="sr-Latn-RS" sz="1800" dirty="0" smtClean="0"/>
          </a:p>
          <a:p>
            <a:pPr lvl="0"/>
            <a:r>
              <a:rPr lang="sr-Cyrl-RS" sz="1800" dirty="0"/>
              <a:t>Шумско земљиште </a:t>
            </a:r>
            <a:endParaRPr lang="sr-Latn-RS" sz="1800" dirty="0" smtClean="0"/>
          </a:p>
          <a:p>
            <a:pPr lvl="0"/>
            <a:r>
              <a:rPr lang="sr-Cyrl-CS" sz="1800" dirty="0"/>
              <a:t>Коришћење инундационог простора и водног земљишта</a:t>
            </a:r>
            <a:endParaRPr lang="en-US" sz="1800" b="1" u="sng" dirty="0">
              <a:effectLst/>
              <a:highlight>
                <a:srgbClr val="FFFF00"/>
              </a:highlight>
              <a:latin typeface="Times New Roman" panose="02020603050405020304" pitchFamily="18" charset="0"/>
            </a:endParaRPr>
          </a:p>
          <a:p>
            <a:pPr marL="0" indent="0" algn="just">
              <a:buNone/>
            </a:pPr>
            <a:endParaRPr lang="en-US" dirty="0">
              <a:highlight>
                <a:srgbClr val="FFFF00"/>
              </a:highlight>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xmlns="" id="{BF23BF8E-D272-9F99-F213-632B99276897}"/>
              </a:ext>
            </a:extLst>
          </p:cNvPr>
          <p:cNvSpPr txBox="1">
            <a:spLocks/>
          </p:cNvSpPr>
          <p:nvPr/>
        </p:nvSpPr>
        <p:spPr>
          <a:xfrm>
            <a:off x="609600" y="0"/>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sr-Cyrl-RS" sz="2500" b="1" dirty="0" smtClean="0"/>
              <a:t>ОПШТА ПРАВИЛА УРЕЂЕЊА И ГРАЂЕЊА</a:t>
            </a:r>
            <a:endParaRPr lang="en-US" sz="2500" dirty="0"/>
          </a:p>
        </p:txBody>
      </p:sp>
    </p:spTree>
    <p:extLst>
      <p:ext uri="{BB962C8B-B14F-4D97-AF65-F5344CB8AC3E}">
        <p14:creationId xmlns:p14="http://schemas.microsoft.com/office/powerpoint/2010/main" val="52515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8965A2-09B8-9C1F-05BE-1F2142212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8BE0DB1-F473-7788-5675-969EA9CE1263}"/>
              </a:ext>
            </a:extLst>
          </p:cNvPr>
          <p:cNvSpPr>
            <a:spLocks noGrp="1"/>
          </p:cNvSpPr>
          <p:nvPr>
            <p:ph type="title"/>
          </p:nvPr>
        </p:nvSpPr>
        <p:spPr>
          <a:xfrm>
            <a:off x="457200" y="304800"/>
            <a:ext cx="8077200" cy="639762"/>
          </a:xfrm>
        </p:spPr>
        <p:txBody>
          <a:bodyPr>
            <a:normAutofit fontScale="90000"/>
          </a:bodyPr>
          <a:lstStyle/>
          <a:p>
            <a:pPr lvl="1" algn="ctr" rtl="0">
              <a:spcBef>
                <a:spcPct val="0"/>
              </a:spcBef>
            </a:pPr>
            <a:r>
              <a:rPr lang="sr-Cyrl-RS" sz="2700" b="1" kern="0" dirty="0">
                <a:effectLst/>
                <a:latin typeface="Calibri" panose="020F0502020204030204" pitchFamily="34" charset="0"/>
                <a:cs typeface="Calibri" panose="020F0502020204030204" pitchFamily="34" charset="0"/>
              </a:rPr>
              <a:t>ПЛАНСКИ ДЕО</a:t>
            </a:r>
            <a:r>
              <a:rPr lang="ru-RU" sz="2700" b="1" kern="0" dirty="0">
                <a:effectLst/>
                <a:latin typeface="Calibri" panose="020F0502020204030204" pitchFamily="34" charset="0"/>
                <a:cs typeface="Calibri" panose="020F0502020204030204" pitchFamily="34" charset="0"/>
              </a:rPr>
              <a:t> – </a:t>
            </a:r>
            <a:r>
              <a:rPr lang="sr-Cyrl-RS" sz="2700" b="1" kern="0" dirty="0">
                <a:effectLst/>
                <a:latin typeface="Calibri" panose="020F0502020204030204" pitchFamily="34" charset="0"/>
                <a:cs typeface="Calibri" panose="020F0502020204030204" pitchFamily="34" charset="0"/>
              </a:rPr>
              <a:t>ПРАВИЛА УРЕЂЕЊА И ПРАВИЛА ГРАЂЕЊА </a:t>
            </a:r>
            <a:r>
              <a:rPr lang="sr-Cyrl-RS" sz="2700" b="1" dirty="0">
                <a:effectLst/>
                <a:latin typeface="Calibri" panose="020F0502020204030204" pitchFamily="34" charset="0"/>
                <a:ea typeface="Times New Roman" panose="02020603050405020304" pitchFamily="18" charset="0"/>
                <a:cs typeface="Calibri" panose="020F0502020204030204" pitchFamily="34" charset="0"/>
              </a:rPr>
              <a:t>ЗА ДИРЕКТНУ ПРИМЕНУ – УРБА</a:t>
            </a:r>
            <a:r>
              <a:rPr lang="en-US" sz="2700" b="1" dirty="0">
                <a:effectLst/>
                <a:latin typeface="Calibri" panose="020F0502020204030204" pitchFamily="34" charset="0"/>
                <a:ea typeface="Times New Roman" panose="02020603050405020304" pitchFamily="18" charset="0"/>
                <a:cs typeface="Calibri" panose="020F0502020204030204" pitchFamily="34" charset="0"/>
              </a:rPr>
              <a:t>НИСТИЧКИ ПАРАМЕТРИ </a:t>
            </a:r>
            <a:endParaRPr lang="en-US" sz="27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A57B7849-8D27-ED3C-22CF-36D2CB44FB07}"/>
              </a:ext>
            </a:extLst>
          </p:cNvPr>
          <p:cNvSpPr>
            <a:spLocks noGrp="1"/>
          </p:cNvSpPr>
          <p:nvPr>
            <p:ph idx="1"/>
          </p:nvPr>
        </p:nvSpPr>
        <p:spPr>
          <a:xfrm>
            <a:off x="228600" y="944562"/>
            <a:ext cx="8686800" cy="5638800"/>
          </a:xfrm>
        </p:spPr>
        <p:txBody>
          <a:bodyPr>
            <a:normAutofit/>
          </a:bodyPr>
          <a:lstStyle/>
          <a:p>
            <a:pPr algn="just"/>
            <a:r>
              <a:rPr lang="sr-Cyrl-RS" sz="1400" dirty="0" smtClean="0"/>
              <a:t>Урбанистички </a:t>
            </a:r>
            <a:r>
              <a:rPr lang="sr-Cyrl-RS" sz="1400" dirty="0"/>
              <a:t>параметри (индекс заузетости простора, спратност објекта и други услови грађења објекта и уређења грађевинске парцеле) заједно са графичким приказима служе за директну примену Плана генералне регулације, на основу којих надлежни орган може издати информацију о локацији и локацијске услове, као и грађевинску дозволу</a:t>
            </a:r>
            <a:r>
              <a:rPr lang="sr-Cyrl-RS" sz="1400" dirty="0" smtClean="0"/>
              <a:t>.</a:t>
            </a:r>
            <a:endParaRPr lang="sr-Latn-RS" sz="1400" dirty="0" smtClean="0"/>
          </a:p>
          <a:p>
            <a:pPr algn="just"/>
            <a:endParaRPr lang="en-US" sz="1400" dirty="0"/>
          </a:p>
          <a:p>
            <a:r>
              <a:rPr lang="en-US" sz="1400" dirty="0" err="1"/>
              <a:t>Нивелациона</a:t>
            </a:r>
            <a:r>
              <a:rPr lang="en-US" sz="1400" dirty="0"/>
              <a:t> и </a:t>
            </a:r>
            <a:r>
              <a:rPr lang="en-US" sz="1400" dirty="0" err="1"/>
              <a:t>регулациона</a:t>
            </a:r>
            <a:r>
              <a:rPr lang="en-US" sz="1400" dirty="0"/>
              <a:t> </a:t>
            </a:r>
            <a:r>
              <a:rPr lang="en-US" sz="1400" dirty="0" err="1"/>
              <a:t>решења</a:t>
            </a:r>
            <a:r>
              <a:rPr lang="en-US" sz="1400" dirty="0"/>
              <a:t> </a:t>
            </a:r>
            <a:endParaRPr lang="sr-Latn-RS" sz="1400" dirty="0" smtClean="0"/>
          </a:p>
          <a:p>
            <a:endParaRPr lang="en-US" sz="1400" dirty="0"/>
          </a:p>
          <a:p>
            <a:r>
              <a:rPr lang="en-US" sz="1400" dirty="0" err="1"/>
              <a:t>Обим</a:t>
            </a:r>
            <a:r>
              <a:rPr lang="en-US" sz="1400" dirty="0"/>
              <a:t> </a:t>
            </a:r>
            <a:r>
              <a:rPr lang="en-US" sz="1400" dirty="0" err="1"/>
              <a:t>планиране</a:t>
            </a:r>
            <a:r>
              <a:rPr lang="en-US" sz="1400" dirty="0"/>
              <a:t> </a:t>
            </a:r>
            <a:r>
              <a:rPr lang="en-US" sz="1400" dirty="0" err="1"/>
              <a:t>изградње</a:t>
            </a:r>
            <a:r>
              <a:rPr lang="en-US" sz="1400" dirty="0"/>
              <a:t> и </a:t>
            </a:r>
            <a:r>
              <a:rPr lang="en-US" sz="1400" dirty="0" err="1"/>
              <a:t>комунално</a:t>
            </a:r>
            <a:r>
              <a:rPr lang="en-US" sz="1400" dirty="0"/>
              <a:t> </a:t>
            </a:r>
            <a:r>
              <a:rPr lang="en-US" sz="1400" dirty="0" err="1"/>
              <a:t>уређење</a:t>
            </a:r>
            <a:r>
              <a:rPr lang="en-US" sz="1400" dirty="0"/>
              <a:t> </a:t>
            </a:r>
            <a:r>
              <a:rPr lang="en-US" sz="1400" dirty="0" err="1"/>
              <a:t>простора</a:t>
            </a:r>
            <a:r>
              <a:rPr lang="en-US" sz="1400" dirty="0"/>
              <a:t> </a:t>
            </a:r>
            <a:endParaRPr lang="sr-Latn-RS" sz="1400" dirty="0" smtClean="0"/>
          </a:p>
          <a:p>
            <a:endParaRPr lang="en-US" sz="1400" dirty="0"/>
          </a:p>
          <a:p>
            <a:r>
              <a:rPr lang="en-US" sz="1400" dirty="0" err="1"/>
              <a:t>Правила</a:t>
            </a:r>
            <a:r>
              <a:rPr lang="en-US" sz="1400" dirty="0"/>
              <a:t> </a:t>
            </a:r>
            <a:r>
              <a:rPr lang="en-US" sz="1400" dirty="0" err="1"/>
              <a:t>парцелације</a:t>
            </a:r>
            <a:r>
              <a:rPr lang="en-US" sz="1400" dirty="0"/>
              <a:t> и </a:t>
            </a:r>
            <a:r>
              <a:rPr lang="en-US" sz="1400" dirty="0" err="1"/>
              <a:t>препарцелације</a:t>
            </a:r>
            <a:r>
              <a:rPr lang="en-US" sz="1400" dirty="0"/>
              <a:t> и </a:t>
            </a:r>
            <a:r>
              <a:rPr lang="en-US" sz="1400" dirty="0" err="1"/>
              <a:t>услови</a:t>
            </a:r>
            <a:r>
              <a:rPr lang="en-US" sz="1400" dirty="0"/>
              <a:t> </a:t>
            </a:r>
            <a:r>
              <a:rPr lang="en-US" sz="1400" dirty="0" err="1"/>
              <a:t>за</a:t>
            </a:r>
            <a:r>
              <a:rPr lang="en-US" sz="1400" dirty="0"/>
              <a:t> </a:t>
            </a:r>
            <a:r>
              <a:rPr lang="en-US" sz="1400" dirty="0" err="1"/>
              <a:t>формирање</a:t>
            </a:r>
            <a:r>
              <a:rPr lang="en-US" sz="1400" dirty="0"/>
              <a:t> </a:t>
            </a:r>
            <a:r>
              <a:rPr lang="en-US" sz="1400" dirty="0" err="1"/>
              <a:t>грађевинских</a:t>
            </a:r>
            <a:r>
              <a:rPr lang="en-US" sz="1400" dirty="0"/>
              <a:t> </a:t>
            </a:r>
            <a:r>
              <a:rPr lang="en-US" sz="1400" dirty="0" err="1"/>
              <a:t>парцела</a:t>
            </a:r>
            <a:r>
              <a:rPr lang="en-US" sz="1400" dirty="0"/>
              <a:t> </a:t>
            </a:r>
            <a:r>
              <a:rPr lang="en-US" sz="1400" dirty="0" err="1"/>
              <a:t>са</a:t>
            </a:r>
            <a:r>
              <a:rPr lang="en-US" sz="1400" dirty="0"/>
              <a:t> </a:t>
            </a:r>
            <a:r>
              <a:rPr lang="en-US" sz="1400" dirty="0" err="1"/>
              <a:t>јавном</a:t>
            </a:r>
            <a:r>
              <a:rPr lang="en-US" sz="1400" dirty="0"/>
              <a:t> </a:t>
            </a:r>
            <a:r>
              <a:rPr lang="en-US" sz="1400" dirty="0" err="1" smtClean="0"/>
              <a:t>наменом</a:t>
            </a:r>
            <a:r>
              <a:rPr lang="en-US" sz="1400" dirty="0" smtClean="0"/>
              <a:t> </a:t>
            </a:r>
            <a:endParaRPr lang="en-US" sz="1400" dirty="0"/>
          </a:p>
          <a:p>
            <a:endParaRPr lang="en-US" sz="1400" dirty="0"/>
          </a:p>
          <a:p>
            <a:r>
              <a:rPr lang="en-US" sz="1400" dirty="0" err="1"/>
              <a:t>Уређење</a:t>
            </a:r>
            <a:r>
              <a:rPr lang="en-US" sz="1400" dirty="0"/>
              <a:t> </a:t>
            </a:r>
            <a:r>
              <a:rPr lang="en-US" sz="1400" dirty="0" err="1"/>
              <a:t>зелених</a:t>
            </a:r>
            <a:r>
              <a:rPr lang="en-US" sz="1400" dirty="0"/>
              <a:t> </a:t>
            </a:r>
            <a:r>
              <a:rPr lang="en-US" sz="1400" dirty="0" err="1"/>
              <a:t>површина</a:t>
            </a:r>
            <a:r>
              <a:rPr lang="en-US" sz="1400" dirty="0"/>
              <a:t> </a:t>
            </a:r>
            <a:endParaRPr lang="sr-Latn-RS" sz="1400" dirty="0" smtClean="0"/>
          </a:p>
          <a:p>
            <a:endParaRPr lang="sr-Latn-RS" sz="1400" dirty="0" smtClean="0"/>
          </a:p>
          <a:p>
            <a:r>
              <a:rPr lang="ru-RU" sz="1400" dirty="0" smtClean="0"/>
              <a:t>Локације </a:t>
            </a:r>
            <a:r>
              <a:rPr lang="ru-RU" sz="1400" dirty="0"/>
              <a:t>за марину, путничко пристаниште и спортски аеродром   </a:t>
            </a:r>
            <a:endParaRPr lang="en-US" sz="1400" dirty="0"/>
          </a:p>
          <a:p>
            <a:endParaRPr lang="en-US" sz="1400" dirty="0"/>
          </a:p>
        </p:txBody>
      </p:sp>
    </p:spTree>
    <p:extLst>
      <p:ext uri="{BB962C8B-B14F-4D97-AF65-F5344CB8AC3E}">
        <p14:creationId xmlns:p14="http://schemas.microsoft.com/office/powerpoint/2010/main" val="3409906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8965A2-09B8-9C1F-05BE-1F2142212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8BE0DB1-F473-7788-5675-969EA9CE1263}"/>
              </a:ext>
            </a:extLst>
          </p:cNvPr>
          <p:cNvSpPr>
            <a:spLocks noGrp="1"/>
          </p:cNvSpPr>
          <p:nvPr>
            <p:ph type="title"/>
          </p:nvPr>
        </p:nvSpPr>
        <p:spPr>
          <a:xfrm>
            <a:off x="457200" y="304800"/>
            <a:ext cx="8077200" cy="639762"/>
          </a:xfrm>
        </p:spPr>
        <p:txBody>
          <a:bodyPr>
            <a:normAutofit fontScale="90000"/>
          </a:bodyPr>
          <a:lstStyle/>
          <a:p>
            <a:pPr lvl="1" algn="ctr" rtl="0">
              <a:spcBef>
                <a:spcPct val="0"/>
              </a:spcBef>
            </a:pPr>
            <a:r>
              <a:rPr lang="sr-Cyrl-RS" sz="2700" b="1" kern="0" dirty="0">
                <a:effectLst/>
                <a:latin typeface="Calibri" panose="020F0502020204030204" pitchFamily="34" charset="0"/>
                <a:cs typeface="Calibri" panose="020F0502020204030204" pitchFamily="34" charset="0"/>
              </a:rPr>
              <a:t>ПЛАНСКИ ДЕО</a:t>
            </a:r>
            <a:r>
              <a:rPr lang="ru-RU" sz="2700" b="1" kern="0" dirty="0">
                <a:effectLst/>
                <a:latin typeface="Calibri" panose="020F0502020204030204" pitchFamily="34" charset="0"/>
                <a:cs typeface="Calibri" panose="020F0502020204030204" pitchFamily="34" charset="0"/>
              </a:rPr>
              <a:t> – </a:t>
            </a:r>
            <a:r>
              <a:rPr lang="sr-Cyrl-RS" sz="2700" b="1" kern="0" dirty="0">
                <a:effectLst/>
                <a:latin typeface="Calibri" panose="020F0502020204030204" pitchFamily="34" charset="0"/>
                <a:cs typeface="Calibri" panose="020F0502020204030204" pitchFamily="34" charset="0"/>
              </a:rPr>
              <a:t>ПРАВИЛА УРЕЂЕЊА И ПРАВИЛА ГРАЂЕЊА </a:t>
            </a:r>
            <a:r>
              <a:rPr lang="sr-Cyrl-RS" sz="2700" b="1" dirty="0">
                <a:effectLst/>
                <a:latin typeface="Calibri" panose="020F0502020204030204" pitchFamily="34" charset="0"/>
                <a:ea typeface="Times New Roman" panose="02020603050405020304" pitchFamily="18" charset="0"/>
                <a:cs typeface="Calibri" panose="020F0502020204030204" pitchFamily="34" charset="0"/>
              </a:rPr>
              <a:t>ЗА ДИРЕКТНУ ПРИМЕНУ – УРБА</a:t>
            </a:r>
            <a:r>
              <a:rPr lang="en-US" sz="2700" b="1" dirty="0">
                <a:effectLst/>
                <a:latin typeface="Calibri" panose="020F0502020204030204" pitchFamily="34" charset="0"/>
                <a:ea typeface="Times New Roman" panose="02020603050405020304" pitchFamily="18" charset="0"/>
                <a:cs typeface="Calibri" panose="020F0502020204030204" pitchFamily="34" charset="0"/>
              </a:rPr>
              <a:t>НИСТИЧКИ ПАРАМЕТРИ </a:t>
            </a:r>
            <a:endParaRPr lang="en-US" sz="27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A57B7849-8D27-ED3C-22CF-36D2CB44FB07}"/>
              </a:ext>
            </a:extLst>
          </p:cNvPr>
          <p:cNvSpPr>
            <a:spLocks noGrp="1"/>
          </p:cNvSpPr>
          <p:nvPr>
            <p:ph idx="1"/>
          </p:nvPr>
        </p:nvSpPr>
        <p:spPr>
          <a:xfrm>
            <a:off x="228600" y="944562"/>
            <a:ext cx="8686800" cy="5638800"/>
          </a:xfrm>
        </p:spPr>
        <p:txBody>
          <a:bodyPr>
            <a:normAutofit/>
          </a:bodyPr>
          <a:lstStyle/>
          <a:p>
            <a:pPr marL="0" indent="0" algn="just">
              <a:buNone/>
            </a:pPr>
            <a:endParaRPr lang="en-US" sz="1400" dirty="0"/>
          </a:p>
          <a:p>
            <a:r>
              <a:rPr lang="en-US" sz="1400" dirty="0" err="1"/>
              <a:t>Туризам</a:t>
            </a:r>
            <a:r>
              <a:rPr lang="en-US" sz="1400" dirty="0"/>
              <a:t>, </a:t>
            </a:r>
            <a:r>
              <a:rPr lang="en-US" sz="1400" dirty="0" err="1"/>
              <a:t>спорт</a:t>
            </a:r>
            <a:r>
              <a:rPr lang="en-US" sz="1400" dirty="0"/>
              <a:t> и </a:t>
            </a:r>
            <a:r>
              <a:rPr lang="en-US" sz="1400" dirty="0" err="1"/>
              <a:t>рекреација</a:t>
            </a:r>
            <a:r>
              <a:rPr lang="en-US" sz="1400" dirty="0"/>
              <a:t> </a:t>
            </a:r>
            <a:endParaRPr lang="sr-Latn-RS" sz="1400" dirty="0" smtClean="0"/>
          </a:p>
          <a:p>
            <a:pPr marL="0" indent="0">
              <a:buNone/>
            </a:pPr>
            <a:r>
              <a:rPr lang="sr-Cyrl-RS" sz="1400" b="1" dirty="0"/>
              <a:t>1) Туризам и рекреација у зони рекултивације    </a:t>
            </a:r>
            <a:endParaRPr lang="en-US" sz="1400" dirty="0"/>
          </a:p>
          <a:p>
            <a:pPr marL="0" indent="0" algn="just">
              <a:buNone/>
            </a:pPr>
            <a:r>
              <a:rPr lang="sr-Cyrl-RS" sz="1400" dirty="0"/>
              <a:t>У брањеном делу Планског подручја након рекултивације терена </a:t>
            </a:r>
            <a:r>
              <a:rPr lang="sr-Cyrl-RS" sz="1400" dirty="0" smtClean="0"/>
              <a:t>деградир</a:t>
            </a:r>
            <a:r>
              <a:rPr lang="sr-Latn-RS" sz="1400" dirty="0" smtClean="0"/>
              <a:t>a</a:t>
            </a:r>
            <a:r>
              <a:rPr lang="sr-Cyrl-RS" sz="1400" dirty="0" smtClean="0"/>
              <a:t>ног </a:t>
            </a:r>
            <a:r>
              <a:rPr lang="sr-Cyrl-RS" sz="1400" dirty="0"/>
              <a:t>експлоатацијом шљунка и песка предвиђено је уређење простора за туризам и рекреацију. Депресија настала од вађења шљунка и песка (површине око 13 </a:t>
            </a:r>
            <a:r>
              <a:rPr lang="sr-Latn-RS" sz="1400" dirty="0"/>
              <a:t>ha</a:t>
            </a:r>
            <a:r>
              <a:rPr lang="sr-Cyrl-RS" sz="1400" dirty="0"/>
              <a:t>), на основу одговарајуће студијске и техничке документације, била би уређена као вештачко језеро намењено спортовима и рекреацији на води. Потребно је повећати дубине постојеће депресије ( сада око 7 </a:t>
            </a:r>
            <a:r>
              <a:rPr lang="sr-Latn-RS" sz="1400" dirty="0"/>
              <a:t>m</a:t>
            </a:r>
            <a:r>
              <a:rPr lang="sr-Cyrl-RS" sz="1400" dirty="0"/>
              <a:t>) и уредити дно језера материјалима који спречавају дренирање воде у земљиште. Пројектом треба предвидети уређење обала језера са одговарајућим (монтажним) објектима за храну и пиће и партерним уређењем, мобилијаром за сунчање, седење и сл., контролу нивоа и квалитета воде у језеру, одржавање чистоће и спречавање приступа домаћим и дивљим животињама. Простор око језера уређује се као парковска површина у функцији спорта и рекреације. Мање депресије настале од експлоатације шљунка и песка треба попунити истим материјалом (шљунком).</a:t>
            </a:r>
            <a:endParaRPr lang="en-US" sz="1400" dirty="0"/>
          </a:p>
          <a:p>
            <a:pPr marL="0" indent="0" algn="just">
              <a:buNone/>
            </a:pPr>
            <a:r>
              <a:rPr lang="sr-Cyrl-RS" sz="1400" dirty="0"/>
              <a:t>Цео комплекс мора да буде ограђен. Паркирање аутомобила обезбедити ван ограђеног простора комплекса. </a:t>
            </a:r>
            <a:r>
              <a:rPr lang="sr-Cyrl-RS" sz="1400" b="1" dirty="0" smtClean="0"/>
              <a:t>2</a:t>
            </a:r>
            <a:r>
              <a:rPr lang="sr-Cyrl-RS" sz="1400" b="1" dirty="0"/>
              <a:t>) Локација „Маравска лагуна“   </a:t>
            </a:r>
            <a:endParaRPr lang="en-US" sz="1400" dirty="0"/>
          </a:p>
          <a:p>
            <a:pPr marL="0" indent="0" algn="just">
              <a:buNone/>
            </a:pPr>
            <a:r>
              <a:rPr lang="sr-Cyrl-RS" sz="1400" dirty="0" smtClean="0"/>
              <a:t>С </a:t>
            </a:r>
            <a:r>
              <a:rPr lang="sr-Cyrl-RS" sz="1400" dirty="0"/>
              <a:t>обзиром да се налази у небрањеном делу водног земљишта, на тој локацији није дозвољена изградња трајних грађевинских објеката, већ је могуће уређење простора са мањим демонтажним објектима постављањем на јавној површини (киоска, надстрешница, шанка на отвореном) и спортско-рекреативним површинама у функцији основне намене простора. За све интевенције у простору потребна је дозвола надлежне водне институције. </a:t>
            </a:r>
            <a:endParaRPr lang="en-US" sz="1400" dirty="0"/>
          </a:p>
          <a:p>
            <a:pPr marL="0" indent="0" algn="just">
              <a:buNone/>
            </a:pPr>
            <a:r>
              <a:rPr lang="sr-Cyrl-RS" sz="1400" dirty="0"/>
              <a:t>Привремени садржаји у функцији туризма, спорта и рекреације односе се на мале угоститељске објекте са строго регулисаним поступањем са отпадним водама. Спортско-рекреативни терени обухватају плажу, терене малих спортова, терминале трим, бициклистичких, јахачких и риболовних стаза у оквиру инундационе зоне. </a:t>
            </a:r>
            <a:endParaRPr lang="en-US" sz="1400" dirty="0"/>
          </a:p>
          <a:p>
            <a:endParaRPr lang="en-US" sz="1400" dirty="0"/>
          </a:p>
        </p:txBody>
      </p:sp>
    </p:spTree>
    <p:extLst>
      <p:ext uri="{BB962C8B-B14F-4D97-AF65-F5344CB8AC3E}">
        <p14:creationId xmlns:p14="http://schemas.microsoft.com/office/powerpoint/2010/main" val="224935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Autofit/>
          </a:bodyPr>
          <a:lstStyle/>
          <a:p>
            <a:pPr marL="914400" lvl="2" indent="0">
              <a:buNone/>
            </a:pPr>
            <a:r>
              <a:rPr lang="sr-Cyrl-RS" sz="1500" b="1" u="sng" dirty="0"/>
              <a:t>Правни основ</a:t>
            </a:r>
            <a:endParaRPr lang="en-US" sz="1500" b="1" u="sng" dirty="0"/>
          </a:p>
          <a:p>
            <a:pPr lvl="0" algn="just"/>
            <a:r>
              <a:rPr lang="sr-Cyrl-RS" sz="1500" dirty="0"/>
              <a:t>Закон о планирању и изградњи (Службени гласник РС, бр. 72/09...</a:t>
            </a:r>
            <a:r>
              <a:rPr lang="ru-RU" sz="1500" dirty="0"/>
              <a:t>62 /23.</a:t>
            </a:r>
            <a:r>
              <a:rPr lang="sr-Cyrl-RS" sz="1500" dirty="0"/>
              <a:t>) којим је прописано у члану 25, став 2. за јединице локалне самоуправе за које се по овом закону доноси генерални урбанистички план, да се планови генералне регулације обавезно доносе за цело грађевинско подручје насељеног места, по деловима насељеног места.</a:t>
            </a:r>
            <a:endParaRPr lang="en-US" sz="1500" dirty="0"/>
          </a:p>
          <a:p>
            <a:pPr lvl="0" algn="just"/>
            <a:r>
              <a:rPr lang="sr-Cyrl-RS" sz="1500" dirty="0"/>
              <a:t>чланови 23 и 24. Правилника о садржини, начину и поступку израде докумената просторног и урбанистичког планирања (Службени гласник РС, бр. 32/19) којима је прописана садржина плана генералне регулације; и</a:t>
            </a:r>
            <a:endParaRPr lang="en-US" sz="1500" dirty="0"/>
          </a:p>
          <a:p>
            <a:pPr lvl="0" algn="just"/>
            <a:r>
              <a:rPr lang="sr-Cyrl-RS" sz="1500" dirty="0"/>
              <a:t>Одлука о изради Плана генералне регулације „Пожаревац 3“ (Сл. гласник града Пожаревца, бр. 8/15).</a:t>
            </a:r>
            <a:endParaRPr lang="en-US" sz="1500" dirty="0"/>
          </a:p>
          <a:p>
            <a:pPr algn="just"/>
            <a:r>
              <a:rPr lang="ru-RU" sz="1500" dirty="0"/>
              <a:t>Други прописи који уређују области: изградње и уређења простора и заштита животне средине и др.</a:t>
            </a:r>
            <a:endParaRPr lang="en-US" sz="1500" dirty="0"/>
          </a:p>
          <a:p>
            <a:pPr marL="0" indent="0">
              <a:buNone/>
            </a:pPr>
            <a:r>
              <a:rPr lang="sr-Cyrl-RS" sz="1500" b="1" dirty="0"/>
              <a:t>	</a:t>
            </a:r>
          </a:p>
          <a:p>
            <a:pPr marL="0" indent="0">
              <a:buNone/>
            </a:pPr>
            <a:r>
              <a:rPr lang="sr-Cyrl-RS" sz="1500" b="1" dirty="0"/>
              <a:t>	</a:t>
            </a:r>
            <a:r>
              <a:rPr lang="sr-Cyrl-RS" sz="1500" b="1" u="sng" dirty="0"/>
              <a:t>Плански основ</a:t>
            </a:r>
            <a:endParaRPr lang="en-US" sz="1500" b="1" u="sng" dirty="0"/>
          </a:p>
          <a:p>
            <a:pPr lvl="0"/>
            <a:r>
              <a:rPr lang="sr-Cyrl-RS" sz="1500" dirty="0"/>
              <a:t>Генерални урбанистички план Пожаревца („Сл. гласник града Пожаревца“, бр. 13/14);</a:t>
            </a:r>
            <a:endParaRPr lang="en-US" sz="1500" dirty="0"/>
          </a:p>
          <a:p>
            <a:pPr lvl="0"/>
            <a:r>
              <a:rPr lang="sr-Cyrl-RS" sz="1500" dirty="0"/>
              <a:t>Просторни план града Пожаревца („Сл. гласник града Пожаревца“, бр. 10/12);</a:t>
            </a:r>
            <a:endParaRPr lang="en-US" sz="1500" dirty="0"/>
          </a:p>
          <a:p>
            <a:pPr lvl="0"/>
            <a:r>
              <a:rPr lang="sr-Cyrl-RS" sz="1500" dirty="0"/>
              <a:t>Измена и допуна</a:t>
            </a:r>
            <a:r>
              <a:rPr lang="ru-RU" sz="1500" dirty="0"/>
              <a:t> Просторн</a:t>
            </a:r>
            <a:r>
              <a:rPr lang="sr-Cyrl-RS" sz="1500" dirty="0"/>
              <a:t>ог</a:t>
            </a:r>
            <a:r>
              <a:rPr lang="ru-RU" sz="1500" dirty="0"/>
              <a:t> план</a:t>
            </a:r>
            <a:r>
              <a:rPr lang="sr-Cyrl-RS" sz="1500" dirty="0"/>
              <a:t>а</a:t>
            </a:r>
            <a:r>
              <a:rPr lang="ru-RU" sz="1500" dirty="0"/>
              <a:t> града Пожаревца („Службени гласник града Пожаревца“, број </a:t>
            </a:r>
            <a:r>
              <a:rPr lang="sr-Cyrl-RS" sz="1500" dirty="0"/>
              <a:t>4</a:t>
            </a:r>
            <a:r>
              <a:rPr lang="ru-RU" sz="1500" dirty="0"/>
              <a:t>/201</a:t>
            </a:r>
            <a:r>
              <a:rPr lang="sr-Cyrl-RS" sz="1500" dirty="0"/>
              <a:t>9),</a:t>
            </a:r>
            <a:endParaRPr lang="en-US" sz="1500" dirty="0"/>
          </a:p>
          <a:p>
            <a:pPr lvl="0"/>
            <a:r>
              <a:rPr lang="sr-Cyrl-RS" sz="1500" dirty="0"/>
              <a:t>Просторни план подручја посебне намене Костолачког угљеног басена („Сл. гласник РС“, бр. 1/13 и 20/18); и Измене и допуне („Сл. гласник РС“, 20/2018</a:t>
            </a:r>
            <a:r>
              <a:rPr lang="ru-RU" sz="1500" dirty="0"/>
              <a:t>)</a:t>
            </a:r>
            <a:endParaRPr lang="en-US" sz="1500" dirty="0"/>
          </a:p>
          <a:p>
            <a:pPr lvl="0"/>
            <a:r>
              <a:rPr lang="sr-Cyrl-RS" sz="1500" dirty="0"/>
              <a:t>Регионални просторни план за подручје Подунавског и Браничевског управног округа („Сл. гласник РС“, бр. 8/15).</a:t>
            </a:r>
            <a:endParaRPr lang="en-US" sz="1500" dirty="0"/>
          </a:p>
          <a:p>
            <a:pPr lvl="0"/>
            <a:r>
              <a:rPr lang="sr-Cyrl-RS" sz="1500" dirty="0"/>
              <a:t>Просторни план посебне намене државног пута ДП </a:t>
            </a:r>
            <a:r>
              <a:rPr lang="sr-Latn-RS" sz="1500" dirty="0"/>
              <a:t>I</a:t>
            </a:r>
            <a:r>
              <a:rPr lang="sr-Cyrl-RS" sz="1500" dirty="0"/>
              <a:t>Б-33 аутопут Е-75 Београд – Ниш (петља „Пожаревац“) – Пожаревац (обилазница) – Велико Градиште – Голубац (</a:t>
            </a:r>
            <a:r>
              <a:rPr lang="ru-RU" sz="1500" dirty="0"/>
              <a:t>"Службени гласник РС", бр. 7 од 3. фебруара 2021, 11 од 14. фебруара 2024.</a:t>
            </a:r>
            <a:r>
              <a:rPr lang="sr-Cyrl-RS" sz="1500" dirty="0"/>
              <a:t>)</a:t>
            </a:r>
            <a:endParaRPr lang="en-US" sz="1500" dirty="0"/>
          </a:p>
        </p:txBody>
      </p:sp>
    </p:spTree>
    <p:extLst>
      <p:ext uri="{BB962C8B-B14F-4D97-AF65-F5344CB8AC3E}">
        <p14:creationId xmlns:p14="http://schemas.microsoft.com/office/powerpoint/2010/main" val="119026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8965A2-09B8-9C1F-05BE-1F2142212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8BE0DB1-F473-7788-5675-969EA9CE1263}"/>
              </a:ext>
            </a:extLst>
          </p:cNvPr>
          <p:cNvSpPr>
            <a:spLocks noGrp="1"/>
          </p:cNvSpPr>
          <p:nvPr>
            <p:ph type="title"/>
          </p:nvPr>
        </p:nvSpPr>
        <p:spPr>
          <a:xfrm>
            <a:off x="457200" y="304800"/>
            <a:ext cx="8077200" cy="639762"/>
          </a:xfrm>
        </p:spPr>
        <p:txBody>
          <a:bodyPr>
            <a:normAutofit fontScale="90000"/>
          </a:bodyPr>
          <a:lstStyle/>
          <a:p>
            <a:pPr lvl="1" algn="ctr" rtl="0">
              <a:spcBef>
                <a:spcPct val="0"/>
              </a:spcBef>
            </a:pPr>
            <a:r>
              <a:rPr lang="sr-Cyrl-RS" sz="2700" b="1" kern="0" dirty="0">
                <a:effectLst/>
                <a:latin typeface="Calibri" panose="020F0502020204030204" pitchFamily="34" charset="0"/>
                <a:cs typeface="Calibri" panose="020F0502020204030204" pitchFamily="34" charset="0"/>
              </a:rPr>
              <a:t>ПЛАНСКИ ДЕО</a:t>
            </a:r>
            <a:r>
              <a:rPr lang="ru-RU" sz="2700" b="1" kern="0" dirty="0">
                <a:effectLst/>
                <a:latin typeface="Calibri" panose="020F0502020204030204" pitchFamily="34" charset="0"/>
                <a:cs typeface="Calibri" panose="020F0502020204030204" pitchFamily="34" charset="0"/>
              </a:rPr>
              <a:t> – </a:t>
            </a:r>
            <a:r>
              <a:rPr lang="sr-Cyrl-RS" sz="2700" b="1" kern="0" dirty="0">
                <a:effectLst/>
                <a:latin typeface="Calibri" panose="020F0502020204030204" pitchFamily="34" charset="0"/>
                <a:cs typeface="Calibri" panose="020F0502020204030204" pitchFamily="34" charset="0"/>
              </a:rPr>
              <a:t>ПРАВИЛА УРЕЂЕЊА И ПРАВИЛА ГРАЂЕЊА </a:t>
            </a:r>
            <a:r>
              <a:rPr lang="sr-Cyrl-RS" sz="2700" b="1" dirty="0">
                <a:effectLst/>
                <a:latin typeface="Calibri" panose="020F0502020204030204" pitchFamily="34" charset="0"/>
                <a:ea typeface="Times New Roman" panose="02020603050405020304" pitchFamily="18" charset="0"/>
                <a:cs typeface="Calibri" panose="020F0502020204030204" pitchFamily="34" charset="0"/>
              </a:rPr>
              <a:t>ЗА ДИРЕКТНУ ПРИМЕНУ – УРБА</a:t>
            </a:r>
            <a:r>
              <a:rPr lang="en-US" sz="2700" b="1" dirty="0">
                <a:effectLst/>
                <a:latin typeface="Calibri" panose="020F0502020204030204" pitchFamily="34" charset="0"/>
                <a:ea typeface="Times New Roman" panose="02020603050405020304" pitchFamily="18" charset="0"/>
                <a:cs typeface="Calibri" panose="020F0502020204030204" pitchFamily="34" charset="0"/>
              </a:rPr>
              <a:t>НИСТИЧКИ ПАРАМЕТРИ </a:t>
            </a:r>
            <a:endParaRPr lang="en-US" sz="27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A57B7849-8D27-ED3C-22CF-36D2CB44FB07}"/>
              </a:ext>
            </a:extLst>
          </p:cNvPr>
          <p:cNvSpPr>
            <a:spLocks noGrp="1"/>
          </p:cNvSpPr>
          <p:nvPr>
            <p:ph idx="1"/>
          </p:nvPr>
        </p:nvSpPr>
        <p:spPr>
          <a:xfrm>
            <a:off x="228600" y="944562"/>
            <a:ext cx="8686800" cy="5638800"/>
          </a:xfrm>
        </p:spPr>
        <p:txBody>
          <a:bodyPr>
            <a:normAutofit/>
          </a:bodyPr>
          <a:lstStyle/>
          <a:p>
            <a:pPr marL="0" indent="0" algn="just">
              <a:buNone/>
            </a:pPr>
            <a:endParaRPr lang="en-US" sz="1400" dirty="0"/>
          </a:p>
          <a:p>
            <a:pPr marL="0" indent="0">
              <a:buNone/>
            </a:pPr>
            <a:r>
              <a:rPr lang="en-US" sz="1400" b="1" dirty="0" err="1" smtClean="0"/>
              <a:t>Становање</a:t>
            </a:r>
            <a:r>
              <a:rPr lang="en-US" sz="1400" b="1" dirty="0" smtClean="0"/>
              <a:t> </a:t>
            </a:r>
            <a:r>
              <a:rPr lang="sr-Cyrl-RS" sz="1400" b="1" dirty="0"/>
              <a:t>– </a:t>
            </a:r>
            <a:r>
              <a:rPr lang="sr-Cyrl-RS" sz="1400" b="1" u="sng" dirty="0"/>
              <a:t>становање у приградским </a:t>
            </a:r>
            <a:r>
              <a:rPr lang="sr-Cyrl-RS" sz="1400" b="1" u="sng" dirty="0" smtClean="0"/>
              <a:t>зонама</a:t>
            </a:r>
            <a:endParaRPr lang="en-US" sz="3500" b="1" u="sng" dirty="0">
              <a:highlight>
                <a:srgbClr val="FFFF00"/>
              </a:highlight>
            </a:endParaRPr>
          </a:p>
        </p:txBody>
      </p:sp>
      <p:graphicFrame>
        <p:nvGraphicFramePr>
          <p:cNvPr id="4" name="Table 3"/>
          <p:cNvGraphicFramePr>
            <a:graphicFrameLocks noGrp="1"/>
          </p:cNvGraphicFramePr>
          <p:nvPr>
            <p:extLst>
              <p:ext uri="{D42A27DB-BD31-4B8C-83A1-F6EECF244321}">
                <p14:modId xmlns:p14="http://schemas.microsoft.com/office/powerpoint/2010/main" val="3139932450"/>
              </p:ext>
            </p:extLst>
          </p:nvPr>
        </p:nvGraphicFramePr>
        <p:xfrm>
          <a:off x="1219200" y="1600200"/>
          <a:ext cx="5941060" cy="4114800"/>
        </p:xfrm>
        <a:graphic>
          <a:graphicData uri="http://schemas.openxmlformats.org/drawingml/2006/table">
            <a:tbl>
              <a:tblPr firstRow="1" firstCol="1" bandRow="1">
                <a:tableStyleId>{5C22544A-7EE6-4342-B048-85BDC9FD1C3A}</a:tableStyleId>
              </a:tblPr>
              <a:tblGrid>
                <a:gridCol w="2250440"/>
                <a:gridCol w="3690620"/>
              </a:tblGrid>
              <a:tr h="0">
                <a:tc>
                  <a:txBody>
                    <a:bodyPr/>
                    <a:lstStyle/>
                    <a:p>
                      <a:pPr indent="419100" algn="just">
                        <a:spcAft>
                          <a:spcPts val="600"/>
                        </a:spcAft>
                      </a:pPr>
                      <a:r>
                        <a:rPr lang="sr-Cyrl-RS" sz="1000">
                          <a:effectLst/>
                        </a:rPr>
                        <a:t>(УП бр. 5.2.1./1)</a:t>
                      </a:r>
                      <a:endParaRPr lang="en-US" sz="1000">
                        <a:effectLst/>
                        <a:latin typeface="Times New Roman"/>
                        <a:ea typeface="Times New Roman"/>
                      </a:endParaRPr>
                    </a:p>
                  </a:txBody>
                  <a:tcPr marL="36195" marR="36195" marT="0" marB="0"/>
                </a:tc>
                <a:tc>
                  <a:txBody>
                    <a:bodyPr/>
                    <a:lstStyle/>
                    <a:p>
                      <a:pPr indent="419100" algn="just">
                        <a:spcAft>
                          <a:spcPts val="600"/>
                        </a:spcAft>
                      </a:pPr>
                      <a:r>
                        <a:rPr lang="sr-Cyrl-RS" sz="1000">
                          <a:effectLst/>
                        </a:rPr>
                        <a:t>ПРАВИЛА  ГРАЂЕЊА  ЗА ПОРОДИЧНО СТАНОВАЊЕ У ПРИГРАДСКИМ ЗОНАМА </a:t>
                      </a:r>
                      <a:endParaRPr lang="en-US" sz="1000">
                        <a:effectLst/>
                        <a:latin typeface="Times New Roman"/>
                        <a:ea typeface="Times New Roman"/>
                      </a:endParaRPr>
                    </a:p>
                  </a:txBody>
                  <a:tcPr marL="36195" marR="36195" marT="0" marB="0"/>
                </a:tc>
              </a:tr>
              <a:tr h="0">
                <a:tc>
                  <a:txBody>
                    <a:bodyPr/>
                    <a:lstStyle/>
                    <a:p>
                      <a:pPr indent="419100" algn="just">
                        <a:spcAft>
                          <a:spcPts val="600"/>
                        </a:spcAft>
                      </a:pPr>
                      <a:r>
                        <a:rPr lang="sr-Cyrl-RS" sz="1000">
                          <a:effectLst/>
                        </a:rPr>
                        <a:t>основна намена простора</a:t>
                      </a:r>
                      <a:endParaRPr lang="en-US" sz="1000">
                        <a:effectLst/>
                        <a:latin typeface="Times New Roman"/>
                        <a:ea typeface="Times New Roman"/>
                      </a:endParaRPr>
                    </a:p>
                  </a:txBody>
                  <a:tcPr marL="36195" marR="36195" marT="0" marB="0"/>
                </a:tc>
                <a:tc>
                  <a:txBody>
                    <a:bodyPr/>
                    <a:lstStyle/>
                    <a:p>
                      <a:pPr indent="419100" algn="just">
                        <a:spcAft>
                          <a:spcPts val="600"/>
                        </a:spcAft>
                      </a:pPr>
                      <a:r>
                        <a:rPr lang="sr-Cyrl-RS" sz="1000">
                          <a:effectLst/>
                        </a:rPr>
                        <a:t>породично становање</a:t>
                      </a:r>
                      <a:endParaRPr lang="en-US" sz="1000">
                        <a:effectLst/>
                        <a:latin typeface="Times New Roman"/>
                        <a:ea typeface="Times New Roman"/>
                      </a:endParaRPr>
                    </a:p>
                  </a:txBody>
                  <a:tcPr marL="36195" marR="36195" marT="0" marB="0"/>
                </a:tc>
              </a:tr>
              <a:tr h="0">
                <a:tc>
                  <a:txBody>
                    <a:bodyPr/>
                    <a:lstStyle/>
                    <a:p>
                      <a:pPr indent="419100" algn="just">
                        <a:spcAft>
                          <a:spcPts val="600"/>
                        </a:spcAft>
                      </a:pPr>
                      <a:r>
                        <a:rPr lang="sr-Cyrl-RS" sz="1000">
                          <a:effectLst/>
                        </a:rPr>
                        <a:t>компатибилност намене</a:t>
                      </a:r>
                      <a:endParaRPr lang="en-US" sz="1000">
                        <a:effectLst/>
                        <a:latin typeface="Times New Roman"/>
                        <a:ea typeface="Times New Roman"/>
                      </a:endParaRPr>
                    </a:p>
                  </a:txBody>
                  <a:tcPr marL="36195" marR="36195" marT="0" marB="0"/>
                </a:tc>
                <a:tc>
                  <a:txBody>
                    <a:bodyPr/>
                    <a:lstStyle/>
                    <a:p>
                      <a:pPr indent="419100" algn="just">
                        <a:spcAft>
                          <a:spcPts val="600"/>
                        </a:spcAft>
                      </a:pPr>
                      <a:r>
                        <a:rPr lang="sr-Cyrl-RS" sz="1000">
                          <a:effectLst/>
                        </a:rPr>
                        <a:t>са породичним становањем компатибилни су садржаји из области пословања, трговине и других услужних делатности које не угрожавају животну средину и не стварају буку, као и остале компатибилне намене </a:t>
                      </a:r>
                      <a:endParaRPr lang="en-US" sz="1000">
                        <a:effectLst/>
                      </a:endParaRPr>
                    </a:p>
                    <a:p>
                      <a:pPr indent="419100" algn="just">
                        <a:spcAft>
                          <a:spcPts val="600"/>
                        </a:spcAft>
                      </a:pPr>
                      <a:r>
                        <a:rPr lang="sr-Cyrl-RS" sz="1000">
                          <a:effectLst/>
                        </a:rPr>
                        <a:t>однос основне и компатибилне намене у зони је у односу од 80% : 20%.</a:t>
                      </a:r>
                      <a:endParaRPr lang="en-US" sz="1000">
                        <a:effectLst/>
                      </a:endParaRPr>
                    </a:p>
                    <a:p>
                      <a:pPr indent="419100" algn="just">
                        <a:spcAft>
                          <a:spcPts val="600"/>
                        </a:spcAft>
                      </a:pPr>
                      <a:r>
                        <a:rPr lang="sr-Cyrl-RS" sz="1000">
                          <a:effectLst/>
                        </a:rPr>
                        <a:t>површина парцеле</a:t>
                      </a:r>
                      <a:endParaRPr lang="en-US" sz="1000">
                        <a:effectLst/>
                      </a:endParaRPr>
                    </a:p>
                    <a:p>
                      <a:pPr indent="419100" algn="just">
                        <a:spcAft>
                          <a:spcPts val="600"/>
                        </a:spcAft>
                      </a:pPr>
                      <a:r>
                        <a:rPr lang="sr-Cyrl-RS" sz="1000">
                          <a:effectLst/>
                        </a:rPr>
                        <a:t>минимална – 300,0 m2 – максимална 800,0 m2</a:t>
                      </a:r>
                      <a:endParaRPr lang="en-US" sz="1000">
                        <a:effectLst/>
                        <a:latin typeface="Times New Roman"/>
                        <a:ea typeface="Times New Roman"/>
                      </a:endParaRPr>
                    </a:p>
                  </a:txBody>
                  <a:tcPr marL="36195" marR="36195" marT="0" marB="0"/>
                </a:tc>
              </a:tr>
              <a:tr h="0">
                <a:tc>
                  <a:txBody>
                    <a:bodyPr/>
                    <a:lstStyle/>
                    <a:p>
                      <a:pPr indent="419100" algn="just">
                        <a:spcAft>
                          <a:spcPts val="600"/>
                        </a:spcAft>
                      </a:pPr>
                      <a:r>
                        <a:rPr lang="sr-Cyrl-RS" sz="1000">
                          <a:effectLst/>
                        </a:rPr>
                        <a:t>индекс заузетости парцеле</a:t>
                      </a:r>
                      <a:endParaRPr lang="en-US" sz="1000">
                        <a:effectLst/>
                        <a:latin typeface="Times New Roman"/>
                        <a:ea typeface="Times New Roman"/>
                      </a:endParaRPr>
                    </a:p>
                  </a:txBody>
                  <a:tcPr marL="36195" marR="36195" marT="0" marB="0"/>
                </a:tc>
                <a:tc>
                  <a:txBody>
                    <a:bodyPr/>
                    <a:lstStyle/>
                    <a:p>
                      <a:pPr indent="419100" algn="just">
                        <a:spcAft>
                          <a:spcPts val="600"/>
                        </a:spcAft>
                      </a:pPr>
                      <a:r>
                        <a:rPr lang="sr-Cyrl-RS" sz="1000">
                          <a:effectLst/>
                        </a:rPr>
                        <a:t>индекс заузетости на парцели је до 40%</a:t>
                      </a:r>
                      <a:endParaRPr lang="en-US" sz="1000">
                        <a:effectLst/>
                        <a:latin typeface="Times New Roman"/>
                        <a:ea typeface="Times New Roman"/>
                      </a:endParaRPr>
                    </a:p>
                  </a:txBody>
                  <a:tcPr marL="36195" marR="36195" marT="0" marB="0"/>
                </a:tc>
              </a:tr>
              <a:tr h="0">
                <a:tc>
                  <a:txBody>
                    <a:bodyPr/>
                    <a:lstStyle/>
                    <a:p>
                      <a:pPr indent="419100" algn="just">
                        <a:spcAft>
                          <a:spcPts val="600"/>
                        </a:spcAft>
                      </a:pPr>
                      <a:r>
                        <a:rPr lang="sr-Cyrl-RS" sz="1000">
                          <a:effectLst/>
                        </a:rPr>
                        <a:t>индекс изграђености парцеле</a:t>
                      </a:r>
                      <a:endParaRPr lang="en-US" sz="1000">
                        <a:effectLst/>
                        <a:latin typeface="Times New Roman"/>
                        <a:ea typeface="Times New Roman"/>
                      </a:endParaRPr>
                    </a:p>
                  </a:txBody>
                  <a:tcPr marL="36195" marR="36195" marT="0" marB="0"/>
                </a:tc>
                <a:tc>
                  <a:txBody>
                    <a:bodyPr/>
                    <a:lstStyle/>
                    <a:p>
                      <a:pPr indent="419100" algn="just">
                        <a:spcAft>
                          <a:spcPts val="600"/>
                        </a:spcAft>
                      </a:pPr>
                      <a:r>
                        <a:rPr lang="sr-Cyrl-RS" sz="1000">
                          <a:effectLst/>
                        </a:rPr>
                        <a:t>индекс изграђености на парцели је до 1,0</a:t>
                      </a:r>
                      <a:endParaRPr lang="en-US" sz="1000">
                        <a:effectLst/>
                        <a:latin typeface="Times New Roman"/>
                        <a:ea typeface="Times New Roman"/>
                      </a:endParaRPr>
                    </a:p>
                  </a:txBody>
                  <a:tcPr marL="36195" marR="36195" marT="0" marB="0"/>
                </a:tc>
              </a:tr>
              <a:tr h="0">
                <a:tc>
                  <a:txBody>
                    <a:bodyPr/>
                    <a:lstStyle/>
                    <a:p>
                      <a:pPr indent="419100" algn="just">
                        <a:spcAft>
                          <a:spcPts val="600"/>
                        </a:spcAft>
                      </a:pPr>
                      <a:r>
                        <a:rPr lang="sr-Cyrl-RS" sz="1000">
                          <a:effectLst/>
                        </a:rPr>
                        <a:t>висина објекта</a:t>
                      </a:r>
                      <a:endParaRPr lang="en-US" sz="1000">
                        <a:effectLst/>
                        <a:latin typeface="Times New Roman"/>
                        <a:ea typeface="Times New Roman"/>
                      </a:endParaRPr>
                    </a:p>
                  </a:txBody>
                  <a:tcPr marL="36195" marR="36195" marT="0" marB="0"/>
                </a:tc>
                <a:tc>
                  <a:txBody>
                    <a:bodyPr/>
                    <a:lstStyle/>
                    <a:p>
                      <a:pPr indent="419100" algn="just">
                        <a:spcAft>
                          <a:spcPts val="600"/>
                        </a:spcAft>
                      </a:pPr>
                      <a:r>
                        <a:rPr lang="sr-Cyrl-RS" sz="1000">
                          <a:effectLst/>
                        </a:rPr>
                        <a:t>спратност до П+ 1+Пк.</a:t>
                      </a:r>
                      <a:endParaRPr lang="en-US" sz="1000">
                        <a:effectLst/>
                        <a:latin typeface="Times New Roman"/>
                        <a:ea typeface="Times New Roman"/>
                      </a:endParaRPr>
                    </a:p>
                  </a:txBody>
                  <a:tcPr marL="36195" marR="36195" marT="0" marB="0"/>
                </a:tc>
              </a:tr>
              <a:tr h="0">
                <a:tc>
                  <a:txBody>
                    <a:bodyPr/>
                    <a:lstStyle/>
                    <a:p>
                      <a:pPr indent="419100" algn="just">
                        <a:spcAft>
                          <a:spcPts val="600"/>
                        </a:spcAft>
                      </a:pPr>
                      <a:r>
                        <a:rPr lang="sr-Cyrl-RS" sz="1000">
                          <a:effectLst/>
                        </a:rPr>
                        <a:t>услови за слободне и зелене површине</a:t>
                      </a:r>
                      <a:endParaRPr lang="en-US" sz="1000">
                        <a:effectLst/>
                        <a:latin typeface="Times New Roman"/>
                        <a:ea typeface="Times New Roman"/>
                      </a:endParaRPr>
                    </a:p>
                  </a:txBody>
                  <a:tcPr marL="36195" marR="36195" marT="0" marB="0"/>
                </a:tc>
                <a:tc>
                  <a:txBody>
                    <a:bodyPr/>
                    <a:lstStyle/>
                    <a:p>
                      <a:pPr indent="419100" algn="just">
                        <a:spcAft>
                          <a:spcPts val="600"/>
                        </a:spcAft>
                      </a:pPr>
                      <a:r>
                        <a:rPr lang="sr-Cyrl-RS" sz="1000">
                          <a:effectLst/>
                        </a:rPr>
                        <a:t>проценат слободних површина на парцели је мин. 60%, од чега су незастрте зелене површине мин. 40%</a:t>
                      </a:r>
                      <a:endParaRPr lang="en-US" sz="1000">
                        <a:effectLst/>
                        <a:latin typeface="Times New Roman"/>
                        <a:ea typeface="Times New Roman"/>
                      </a:endParaRPr>
                    </a:p>
                  </a:txBody>
                  <a:tcPr marL="36195" marR="36195" marT="0" marB="0"/>
                </a:tc>
              </a:tr>
              <a:tr h="0">
                <a:tc>
                  <a:txBody>
                    <a:bodyPr/>
                    <a:lstStyle/>
                    <a:p>
                      <a:pPr indent="419100" algn="just">
                        <a:spcAft>
                          <a:spcPts val="600"/>
                        </a:spcAft>
                      </a:pPr>
                      <a:r>
                        <a:rPr lang="sr-Cyrl-RS" sz="1000">
                          <a:effectLst/>
                        </a:rPr>
                        <a:t>решење паркирања</a:t>
                      </a:r>
                      <a:endParaRPr lang="en-US" sz="1000">
                        <a:effectLst/>
                        <a:latin typeface="Times New Roman"/>
                        <a:ea typeface="Times New Roman"/>
                      </a:endParaRPr>
                    </a:p>
                  </a:txBody>
                  <a:tcPr marL="36195" marR="36195" marT="0" marB="0"/>
                </a:tc>
                <a:tc>
                  <a:txBody>
                    <a:bodyPr/>
                    <a:lstStyle/>
                    <a:p>
                      <a:pPr indent="419100" algn="just">
                        <a:spcAft>
                          <a:spcPts val="600"/>
                        </a:spcAft>
                      </a:pPr>
                      <a:r>
                        <a:rPr lang="sr-Cyrl-RS" sz="1000">
                          <a:effectLst/>
                        </a:rPr>
                        <a:t>паркирање решити на парцели изградњом гараже или на отвореном паркинг простору.</a:t>
                      </a:r>
                      <a:endParaRPr lang="en-US" sz="1000">
                        <a:effectLst/>
                        <a:latin typeface="Times New Roman"/>
                        <a:ea typeface="Times New Roman"/>
                      </a:endParaRPr>
                    </a:p>
                  </a:txBody>
                  <a:tcPr marL="36195" marR="36195" marT="0" marB="0"/>
                </a:tc>
              </a:tr>
              <a:tr h="0">
                <a:tc>
                  <a:txBody>
                    <a:bodyPr/>
                    <a:lstStyle/>
                    <a:p>
                      <a:pPr indent="419100" algn="just">
                        <a:spcAft>
                          <a:spcPts val="600"/>
                        </a:spcAft>
                      </a:pPr>
                      <a:r>
                        <a:rPr lang="sr-Cyrl-RS" sz="1000">
                          <a:effectLst/>
                        </a:rPr>
                        <a:t>минимални степен опремљености комуналном инфраструктуром</a:t>
                      </a:r>
                      <a:endParaRPr lang="en-US" sz="1000">
                        <a:effectLst/>
                        <a:latin typeface="Times New Roman"/>
                        <a:ea typeface="Times New Roman"/>
                      </a:endParaRPr>
                    </a:p>
                  </a:txBody>
                  <a:tcPr marL="36195" marR="36195" marT="0" marB="0"/>
                </a:tc>
                <a:tc>
                  <a:txBody>
                    <a:bodyPr/>
                    <a:lstStyle/>
                    <a:p>
                      <a:pPr indent="419100" algn="just">
                        <a:spcAft>
                          <a:spcPts val="600"/>
                        </a:spcAft>
                      </a:pPr>
                      <a:r>
                        <a:rPr lang="sr-Cyrl-RS" sz="1000" dirty="0">
                          <a:effectLst/>
                        </a:rPr>
                        <a:t>објекат мора имати прикључак на водоводну и канализациону мрежу и електричну енергију;</a:t>
                      </a:r>
                      <a:endParaRPr lang="en-US" sz="1000" dirty="0">
                        <a:effectLst/>
                      </a:endParaRPr>
                    </a:p>
                    <a:p>
                      <a:pPr indent="419100" algn="just">
                        <a:spcAft>
                          <a:spcPts val="600"/>
                        </a:spcAft>
                      </a:pPr>
                      <a:r>
                        <a:rPr lang="sr-Cyrl-RS" sz="1000" dirty="0">
                          <a:effectLst/>
                        </a:rPr>
                        <a:t>до завршетка изградње градске канализационе мреже на парцелама се за потребе евакуације отпадних вода дозвољава изградња појединачних или заједничких сенгрупа (септичких јама), у свему према техничким нормативима прописаним за ову врсту објеката.</a:t>
                      </a:r>
                      <a:endParaRPr lang="en-US" sz="1000" dirty="0">
                        <a:effectLst/>
                        <a:latin typeface="Times New Roman"/>
                        <a:ea typeface="Times New Roman"/>
                      </a:endParaRPr>
                    </a:p>
                  </a:txBody>
                  <a:tcPr marL="36195" marR="36195" marT="0" marB="0"/>
                </a:tc>
              </a:tr>
            </a:tbl>
          </a:graphicData>
        </a:graphic>
      </p:graphicFrame>
    </p:spTree>
    <p:extLst>
      <p:ext uri="{BB962C8B-B14F-4D97-AF65-F5344CB8AC3E}">
        <p14:creationId xmlns:p14="http://schemas.microsoft.com/office/powerpoint/2010/main" val="354042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8965A2-09B8-9C1F-05BE-1F2142212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8BE0DB1-F473-7788-5675-969EA9CE1263}"/>
              </a:ext>
            </a:extLst>
          </p:cNvPr>
          <p:cNvSpPr>
            <a:spLocks noGrp="1"/>
          </p:cNvSpPr>
          <p:nvPr>
            <p:ph type="title"/>
          </p:nvPr>
        </p:nvSpPr>
        <p:spPr>
          <a:xfrm>
            <a:off x="457200" y="304800"/>
            <a:ext cx="8077200" cy="639762"/>
          </a:xfrm>
        </p:spPr>
        <p:txBody>
          <a:bodyPr>
            <a:normAutofit fontScale="90000"/>
          </a:bodyPr>
          <a:lstStyle/>
          <a:p>
            <a:pPr lvl="1" algn="ctr" rtl="0">
              <a:spcBef>
                <a:spcPct val="0"/>
              </a:spcBef>
            </a:pPr>
            <a:r>
              <a:rPr lang="sr-Cyrl-RS" sz="2700" b="1" kern="0" dirty="0">
                <a:effectLst/>
                <a:latin typeface="Calibri" panose="020F0502020204030204" pitchFamily="34" charset="0"/>
                <a:cs typeface="Calibri" panose="020F0502020204030204" pitchFamily="34" charset="0"/>
              </a:rPr>
              <a:t>ПЛАНСКИ ДЕО</a:t>
            </a:r>
            <a:r>
              <a:rPr lang="ru-RU" sz="2700" b="1" kern="0" dirty="0">
                <a:effectLst/>
                <a:latin typeface="Calibri" panose="020F0502020204030204" pitchFamily="34" charset="0"/>
                <a:cs typeface="Calibri" panose="020F0502020204030204" pitchFamily="34" charset="0"/>
              </a:rPr>
              <a:t> – </a:t>
            </a:r>
            <a:r>
              <a:rPr lang="sr-Cyrl-RS" sz="2700" b="1" kern="0" dirty="0">
                <a:effectLst/>
                <a:latin typeface="Calibri" panose="020F0502020204030204" pitchFamily="34" charset="0"/>
                <a:cs typeface="Calibri" panose="020F0502020204030204" pitchFamily="34" charset="0"/>
              </a:rPr>
              <a:t>ПРАВИЛА УРЕЂЕЊА И ПРАВИЛА ГРАЂЕЊА </a:t>
            </a:r>
            <a:r>
              <a:rPr lang="sr-Cyrl-RS" sz="2700" b="1" dirty="0">
                <a:effectLst/>
                <a:latin typeface="Calibri" panose="020F0502020204030204" pitchFamily="34" charset="0"/>
                <a:ea typeface="Times New Roman" panose="02020603050405020304" pitchFamily="18" charset="0"/>
                <a:cs typeface="Calibri" panose="020F0502020204030204" pitchFamily="34" charset="0"/>
              </a:rPr>
              <a:t>ЗА ДИРЕКТНУ ПРИМЕНУ – УРБА</a:t>
            </a:r>
            <a:r>
              <a:rPr lang="en-US" sz="2700" b="1" dirty="0">
                <a:effectLst/>
                <a:latin typeface="Calibri" panose="020F0502020204030204" pitchFamily="34" charset="0"/>
                <a:ea typeface="Times New Roman" panose="02020603050405020304" pitchFamily="18" charset="0"/>
                <a:cs typeface="Calibri" panose="020F0502020204030204" pitchFamily="34" charset="0"/>
              </a:rPr>
              <a:t>НИСТИЧКИ ПАРАМЕТРИ </a:t>
            </a:r>
            <a:endParaRPr lang="en-US" sz="27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A57B7849-8D27-ED3C-22CF-36D2CB44FB07}"/>
              </a:ext>
            </a:extLst>
          </p:cNvPr>
          <p:cNvSpPr>
            <a:spLocks noGrp="1"/>
          </p:cNvSpPr>
          <p:nvPr>
            <p:ph idx="1"/>
          </p:nvPr>
        </p:nvSpPr>
        <p:spPr>
          <a:xfrm>
            <a:off x="228600" y="838200"/>
            <a:ext cx="8686800" cy="6019800"/>
          </a:xfrm>
        </p:spPr>
        <p:txBody>
          <a:bodyPr>
            <a:normAutofit/>
          </a:bodyPr>
          <a:lstStyle/>
          <a:p>
            <a:pPr marL="0" indent="0">
              <a:buNone/>
            </a:pPr>
            <a:r>
              <a:rPr lang="en-US" sz="1400" b="1" dirty="0" err="1" smtClean="0"/>
              <a:t>Становање</a:t>
            </a:r>
            <a:r>
              <a:rPr lang="en-US" sz="1400" b="1" dirty="0" smtClean="0"/>
              <a:t> </a:t>
            </a:r>
            <a:r>
              <a:rPr lang="sr-Cyrl-RS" sz="1400" b="1" dirty="0" smtClean="0"/>
              <a:t>–</a:t>
            </a:r>
            <a:r>
              <a:rPr lang="sr-Cyrl-RS" sz="1400" b="1" u="sng" dirty="0" smtClean="0"/>
              <a:t>становање </a:t>
            </a:r>
            <a:r>
              <a:rPr lang="sr-Cyrl-RS" sz="1400" b="1" u="sng" dirty="0"/>
              <a:t>у функцији туризма</a:t>
            </a:r>
            <a:endParaRPr lang="en-US" sz="1400" b="1" u="sng" dirty="0"/>
          </a:p>
          <a:p>
            <a:pPr marL="0" indent="0" algn="ctr">
              <a:buNone/>
            </a:pPr>
            <a:endParaRPr lang="en-US" sz="3500" dirty="0">
              <a:highlight>
                <a:srgbClr val="FFFF00"/>
              </a:highlight>
            </a:endParaRPr>
          </a:p>
        </p:txBody>
      </p:sp>
      <p:graphicFrame>
        <p:nvGraphicFramePr>
          <p:cNvPr id="5" name="Table 4"/>
          <p:cNvGraphicFramePr>
            <a:graphicFrameLocks noGrp="1"/>
          </p:cNvGraphicFramePr>
          <p:nvPr>
            <p:extLst>
              <p:ext uri="{D42A27DB-BD31-4B8C-83A1-F6EECF244321}">
                <p14:modId xmlns:p14="http://schemas.microsoft.com/office/powerpoint/2010/main" val="3240391039"/>
              </p:ext>
            </p:extLst>
          </p:nvPr>
        </p:nvGraphicFramePr>
        <p:xfrm>
          <a:off x="1524000" y="1295398"/>
          <a:ext cx="6926708" cy="5486402"/>
        </p:xfrm>
        <a:graphic>
          <a:graphicData uri="http://schemas.openxmlformats.org/drawingml/2006/table">
            <a:tbl>
              <a:tblPr firstRow="1" firstCol="1" bandRow="1">
                <a:tableStyleId>{5C22544A-7EE6-4342-B048-85BDC9FD1C3A}</a:tableStyleId>
              </a:tblPr>
              <a:tblGrid>
                <a:gridCol w="2623799"/>
                <a:gridCol w="4302909"/>
              </a:tblGrid>
              <a:tr h="202943">
                <a:tc>
                  <a:txBody>
                    <a:bodyPr/>
                    <a:lstStyle/>
                    <a:p>
                      <a:pPr indent="419100" algn="just">
                        <a:spcAft>
                          <a:spcPts val="600"/>
                        </a:spcAft>
                      </a:pPr>
                      <a:r>
                        <a:rPr lang="sr-Cyrl-RS" sz="600">
                          <a:effectLst/>
                        </a:rPr>
                        <a:t>УП бр.  5.2.1./2</a:t>
                      </a:r>
                      <a:endParaRPr lang="en-US" sz="600">
                        <a:effectLst/>
                        <a:latin typeface="Times New Roman"/>
                        <a:ea typeface="Times New Roman"/>
                      </a:endParaRPr>
                    </a:p>
                  </a:txBody>
                  <a:tcPr marL="20381" marR="20381" marT="0" marB="0"/>
                </a:tc>
                <a:tc>
                  <a:txBody>
                    <a:bodyPr/>
                    <a:lstStyle/>
                    <a:p>
                      <a:pPr indent="419100" algn="just">
                        <a:spcAft>
                          <a:spcPts val="600"/>
                        </a:spcAft>
                      </a:pPr>
                      <a:r>
                        <a:rPr lang="sr-Cyrl-RS" sz="600">
                          <a:effectLst/>
                        </a:rPr>
                        <a:t>ПРАВИЛА ГРАЂЕЊА ЗА СТАНОВАЊЕ У ФУНКЦИЈИ ТУРИЗМА </a:t>
                      </a:r>
                      <a:endParaRPr lang="en-US" sz="600">
                        <a:effectLst/>
                        <a:latin typeface="Times New Roman"/>
                        <a:ea typeface="Times New Roman"/>
                      </a:endParaRPr>
                    </a:p>
                  </a:txBody>
                  <a:tcPr marL="20381" marR="20381" marT="0" marB="0"/>
                </a:tc>
              </a:tr>
              <a:tr h="108124">
                <a:tc>
                  <a:txBody>
                    <a:bodyPr/>
                    <a:lstStyle/>
                    <a:p>
                      <a:pPr indent="417195" algn="just">
                        <a:spcAft>
                          <a:spcPts val="600"/>
                        </a:spcAft>
                      </a:pPr>
                      <a:r>
                        <a:rPr lang="sr-Cyrl-RS" sz="600" spc="-5">
                          <a:effectLst/>
                        </a:rPr>
                        <a:t>основна намена </a:t>
                      </a:r>
                      <a:r>
                        <a:rPr lang="sr-Cyrl-RS" sz="600" spc="-10">
                          <a:effectLst/>
                        </a:rPr>
                        <a:t>простора</a:t>
                      </a:r>
                      <a:endParaRPr lang="en-US" sz="600">
                        <a:effectLst/>
                        <a:latin typeface="Times New Roman"/>
                        <a:ea typeface="Times New Roman"/>
                      </a:endParaRPr>
                    </a:p>
                  </a:txBody>
                  <a:tcPr marL="20381" marR="20381" marT="0" marB="0"/>
                </a:tc>
                <a:tc>
                  <a:txBody>
                    <a:bodyPr/>
                    <a:lstStyle/>
                    <a:p>
                      <a:pPr indent="419100" algn="just">
                        <a:spcAft>
                          <a:spcPts val="600"/>
                        </a:spcAft>
                      </a:pPr>
                      <a:r>
                        <a:rPr lang="sr-Cyrl-RS" sz="600">
                          <a:effectLst/>
                        </a:rPr>
                        <a:t>становање у функцији туризма</a:t>
                      </a:r>
                      <a:endParaRPr lang="en-US" sz="600">
                        <a:effectLst/>
                        <a:latin typeface="Times New Roman"/>
                        <a:ea typeface="Times New Roman"/>
                      </a:endParaRPr>
                    </a:p>
                  </a:txBody>
                  <a:tcPr marL="20381" marR="20381" marT="0" marB="0"/>
                </a:tc>
              </a:tr>
              <a:tr h="828948">
                <a:tc>
                  <a:txBody>
                    <a:bodyPr/>
                    <a:lstStyle/>
                    <a:p>
                      <a:pPr indent="417195" algn="just">
                        <a:spcAft>
                          <a:spcPts val="600"/>
                        </a:spcAft>
                      </a:pPr>
                      <a:r>
                        <a:rPr lang="sr-Cyrl-RS" sz="600" spc="-5">
                          <a:effectLst/>
                        </a:rPr>
                        <a:t>компатибилност намене</a:t>
                      </a:r>
                      <a:endParaRPr lang="en-US" sz="600">
                        <a:effectLst/>
                        <a:latin typeface="Times New Roman"/>
                        <a:ea typeface="Times New Roman"/>
                      </a:endParaRPr>
                    </a:p>
                  </a:txBody>
                  <a:tcPr marL="20381" marR="20381" marT="0" marB="0"/>
                </a:tc>
                <a:tc>
                  <a:txBody>
                    <a:bodyPr/>
                    <a:lstStyle/>
                    <a:p>
                      <a:pPr indent="419100" algn="just">
                        <a:spcAft>
                          <a:spcPts val="600"/>
                        </a:spcAft>
                      </a:pPr>
                      <a:r>
                        <a:rPr lang="ru-RU" sz="600">
                          <a:effectLst/>
                        </a:rPr>
                        <a:t>са</a:t>
                      </a:r>
                      <a:r>
                        <a:rPr lang="ru-RU" sz="600" spc="-5">
                          <a:effectLst/>
                        </a:rPr>
                        <a:t> </a:t>
                      </a:r>
                      <a:r>
                        <a:rPr lang="ru-RU" sz="600">
                          <a:effectLst/>
                        </a:rPr>
                        <a:t>становањем</a:t>
                      </a:r>
                      <a:r>
                        <a:rPr lang="ru-RU" sz="600" spc="-5">
                          <a:effectLst/>
                        </a:rPr>
                        <a:t> </a:t>
                      </a:r>
                      <a:r>
                        <a:rPr lang="ru-RU" sz="600">
                          <a:effectLst/>
                        </a:rPr>
                        <a:t>компатибилни</a:t>
                      </a:r>
                      <a:r>
                        <a:rPr lang="ru-RU" sz="600" spc="-5">
                          <a:effectLst/>
                        </a:rPr>
                        <a:t> </a:t>
                      </a:r>
                      <a:r>
                        <a:rPr lang="ru-RU" sz="600" spc="10">
                          <a:effectLst/>
                        </a:rPr>
                        <a:t>су</a:t>
                      </a:r>
                      <a:r>
                        <a:rPr lang="ru-RU" sz="600">
                          <a:effectLst/>
                        </a:rPr>
                        <a:t> садржаји из области </a:t>
                      </a:r>
                      <a:r>
                        <a:rPr lang="sr-Cyrl-RS" sz="600">
                          <a:effectLst/>
                        </a:rPr>
                        <a:t>туризма, спорта и рекреације,пословања, </a:t>
                      </a:r>
                      <a:r>
                        <a:rPr lang="ru-RU" sz="600" spc="-5">
                          <a:effectLst/>
                        </a:rPr>
                        <a:t>трговине</a:t>
                      </a:r>
                      <a:r>
                        <a:rPr lang="ru-RU" sz="600">
                          <a:effectLst/>
                        </a:rPr>
                        <a:t> и услужних</a:t>
                      </a:r>
                      <a:r>
                        <a:rPr lang="ru-RU" sz="600" spc="180">
                          <a:effectLst/>
                        </a:rPr>
                        <a:t> </a:t>
                      </a:r>
                      <a:r>
                        <a:rPr lang="ru-RU" sz="600" spc="-5">
                          <a:effectLst/>
                        </a:rPr>
                        <a:t>делатности које не угрожавају животну средину </a:t>
                      </a:r>
                      <a:r>
                        <a:rPr lang="ru-RU" sz="600">
                          <a:effectLst/>
                        </a:rPr>
                        <a:t>и</a:t>
                      </a:r>
                      <a:r>
                        <a:rPr lang="ru-RU" sz="600" spc="-5">
                          <a:effectLst/>
                        </a:rPr>
                        <a:t> не </a:t>
                      </a:r>
                      <a:r>
                        <a:rPr lang="ru-RU" sz="600">
                          <a:effectLst/>
                        </a:rPr>
                        <a:t>стварају </a:t>
                      </a:r>
                      <a:r>
                        <a:rPr lang="ru-RU" sz="600" spc="-5">
                          <a:effectLst/>
                        </a:rPr>
                        <a:t>буку</a:t>
                      </a:r>
                      <a:r>
                        <a:rPr lang="sr-Latn-RS" sz="600" spc="-5">
                          <a:effectLst/>
                        </a:rPr>
                        <a:t>;</a:t>
                      </a:r>
                      <a:endParaRPr lang="en-US" sz="600">
                        <a:effectLst/>
                      </a:endParaRPr>
                    </a:p>
                    <a:p>
                      <a:pPr indent="417195" algn="just">
                        <a:spcAft>
                          <a:spcPts val="600"/>
                        </a:spcAft>
                      </a:pPr>
                      <a:r>
                        <a:rPr lang="ru-RU" sz="600" spc="-5">
                          <a:effectLst/>
                        </a:rPr>
                        <a:t>однос основне </a:t>
                      </a:r>
                      <a:r>
                        <a:rPr lang="ru-RU" sz="600">
                          <a:effectLst/>
                        </a:rPr>
                        <a:t>и</a:t>
                      </a:r>
                      <a:r>
                        <a:rPr lang="ru-RU" sz="600" spc="-5">
                          <a:effectLst/>
                        </a:rPr>
                        <a:t> </a:t>
                      </a:r>
                      <a:r>
                        <a:rPr lang="ru-RU" sz="600">
                          <a:effectLst/>
                        </a:rPr>
                        <a:t>компатибилне</a:t>
                      </a:r>
                      <a:r>
                        <a:rPr lang="ru-RU" sz="600" spc="-5">
                          <a:effectLst/>
                        </a:rPr>
                        <a:t> намене </a:t>
                      </a:r>
                      <a:r>
                        <a:rPr lang="ru-RU" sz="600">
                          <a:effectLst/>
                        </a:rPr>
                        <a:t>у</a:t>
                      </a:r>
                      <a:r>
                        <a:rPr lang="ru-RU" sz="600" spc="-5">
                          <a:effectLst/>
                        </a:rPr>
                        <a:t> зони </a:t>
                      </a:r>
                      <a:r>
                        <a:rPr lang="ru-RU" sz="600">
                          <a:effectLst/>
                        </a:rPr>
                        <a:t>дефинисан </a:t>
                      </a:r>
                      <a:r>
                        <a:rPr lang="ru-RU" sz="600" spc="-5">
                          <a:effectLst/>
                        </a:rPr>
                        <a:t>је</a:t>
                      </a:r>
                      <a:r>
                        <a:rPr lang="ru-RU" sz="600">
                          <a:effectLst/>
                        </a:rPr>
                        <a:t> у пропорцији мин. 80% : </a:t>
                      </a:r>
                      <a:r>
                        <a:rPr lang="ru-RU" sz="600" spc="-5">
                          <a:effectLst/>
                        </a:rPr>
                        <a:t>макс.</a:t>
                      </a:r>
                      <a:r>
                        <a:rPr lang="ru-RU" sz="600">
                          <a:effectLst/>
                        </a:rPr>
                        <a:t> 20%</a:t>
                      </a:r>
                      <a:r>
                        <a:rPr lang="sr-Latn-RS" sz="600">
                          <a:effectLst/>
                        </a:rPr>
                        <a:t>,</a:t>
                      </a:r>
                      <a:endParaRPr lang="en-US" sz="600">
                        <a:effectLst/>
                      </a:endParaRPr>
                    </a:p>
                    <a:p>
                      <a:pPr indent="417195" algn="just">
                        <a:spcAft>
                          <a:spcPts val="600"/>
                        </a:spcAft>
                      </a:pPr>
                      <a:r>
                        <a:rPr lang="ru-RU" sz="600" spc="-5">
                          <a:effectLst/>
                        </a:rPr>
                        <a:t>општа</a:t>
                      </a:r>
                      <a:r>
                        <a:rPr lang="ru-RU" sz="600">
                          <a:effectLst/>
                        </a:rPr>
                        <a:t> правила и параметри за све </a:t>
                      </a:r>
                      <a:r>
                        <a:rPr lang="ru-RU" sz="600" spc="-5">
                          <a:effectLst/>
                        </a:rPr>
                        <a:t>намене</a:t>
                      </a:r>
                      <a:r>
                        <a:rPr lang="ru-RU" sz="600">
                          <a:effectLst/>
                        </a:rPr>
                        <a:t> у </a:t>
                      </a:r>
                      <a:r>
                        <a:rPr lang="ru-RU" sz="600" spc="-5">
                          <a:effectLst/>
                        </a:rPr>
                        <a:t>зони</a:t>
                      </a:r>
                      <a:r>
                        <a:rPr lang="ru-RU" sz="600">
                          <a:effectLst/>
                        </a:rPr>
                        <a:t> </a:t>
                      </a:r>
                      <a:r>
                        <a:rPr lang="ru-RU" sz="600" spc="10">
                          <a:effectLst/>
                        </a:rPr>
                        <a:t>су</a:t>
                      </a:r>
                      <a:r>
                        <a:rPr lang="ru-RU" sz="600" spc="130">
                          <a:effectLst/>
                        </a:rPr>
                        <a:t> </a:t>
                      </a:r>
                      <a:r>
                        <a:rPr lang="ru-RU" sz="600">
                          <a:effectLst/>
                        </a:rPr>
                        <a:t>исти,</a:t>
                      </a:r>
                      <a:endParaRPr lang="en-US" sz="600">
                        <a:effectLst/>
                        <a:latin typeface="Times New Roman"/>
                        <a:ea typeface="Times New Roman"/>
                      </a:endParaRPr>
                    </a:p>
                  </a:txBody>
                  <a:tcPr marL="20381" marR="20381" marT="0" marB="0"/>
                </a:tc>
              </a:tr>
              <a:tr h="108124">
                <a:tc>
                  <a:txBody>
                    <a:bodyPr/>
                    <a:lstStyle/>
                    <a:p>
                      <a:pPr indent="417195" algn="just">
                        <a:spcAft>
                          <a:spcPts val="600"/>
                        </a:spcAft>
                      </a:pPr>
                      <a:r>
                        <a:rPr lang="sr-Cyrl-RS" sz="600" spc="-5">
                          <a:effectLst/>
                        </a:rPr>
                        <a:t>индекс</a:t>
                      </a:r>
                      <a:r>
                        <a:rPr lang="sr-Cyrl-RS" sz="600" spc="-10">
                          <a:effectLst/>
                        </a:rPr>
                        <a:t> </a:t>
                      </a:r>
                      <a:r>
                        <a:rPr lang="sr-Cyrl-RS" sz="600">
                          <a:effectLst/>
                        </a:rPr>
                        <a:t>заузетости</a:t>
                      </a:r>
                      <a:r>
                        <a:rPr lang="sr-Cyrl-RS" sz="600" spc="-10">
                          <a:effectLst/>
                        </a:rPr>
                        <a:t> парцеле</a:t>
                      </a:r>
                      <a:endParaRPr lang="en-US" sz="600">
                        <a:effectLst/>
                        <a:latin typeface="Times New Roman"/>
                        <a:ea typeface="Times New Roman"/>
                      </a:endParaRPr>
                    </a:p>
                  </a:txBody>
                  <a:tcPr marL="20381" marR="20381" marT="0" marB="0"/>
                </a:tc>
                <a:tc>
                  <a:txBody>
                    <a:bodyPr/>
                    <a:lstStyle/>
                    <a:p>
                      <a:pPr indent="417195" algn="just">
                        <a:spcAft>
                          <a:spcPts val="600"/>
                        </a:spcAft>
                      </a:pPr>
                      <a:r>
                        <a:rPr lang="ru-RU" sz="600" spc="-5">
                          <a:effectLst/>
                        </a:rPr>
                        <a:t>индекс</a:t>
                      </a:r>
                      <a:r>
                        <a:rPr lang="ru-RU" sz="600">
                          <a:effectLst/>
                        </a:rPr>
                        <a:t> заузетости</a:t>
                      </a:r>
                      <a:r>
                        <a:rPr lang="ru-RU" sz="600" spc="-5">
                          <a:effectLst/>
                        </a:rPr>
                        <a:t> на </a:t>
                      </a:r>
                      <a:r>
                        <a:rPr lang="ru-RU" sz="600">
                          <a:effectLst/>
                        </a:rPr>
                        <a:t>парцели</a:t>
                      </a:r>
                      <a:r>
                        <a:rPr lang="ru-RU" sz="600" spc="-5">
                          <a:effectLst/>
                        </a:rPr>
                        <a:t> је до </a:t>
                      </a:r>
                      <a:r>
                        <a:rPr lang="sr-Cyrl-RS" sz="600" spc="-5">
                          <a:effectLst/>
                        </a:rPr>
                        <a:t>3</a:t>
                      </a:r>
                      <a:r>
                        <a:rPr lang="ru-RU" sz="600" spc="-5">
                          <a:effectLst/>
                        </a:rPr>
                        <a:t>0%</a:t>
                      </a:r>
                      <a:endParaRPr lang="en-US" sz="600">
                        <a:effectLst/>
                        <a:latin typeface="Times New Roman"/>
                        <a:ea typeface="Times New Roman"/>
                      </a:endParaRPr>
                    </a:p>
                  </a:txBody>
                  <a:tcPr marL="20381" marR="20381" marT="0" marB="0"/>
                </a:tc>
              </a:tr>
              <a:tr h="108124">
                <a:tc>
                  <a:txBody>
                    <a:bodyPr/>
                    <a:lstStyle/>
                    <a:p>
                      <a:pPr indent="417195" algn="just">
                        <a:spcAft>
                          <a:spcPts val="600"/>
                        </a:spcAft>
                      </a:pPr>
                      <a:r>
                        <a:rPr lang="sr-Cyrl-RS" sz="600" spc="-5">
                          <a:effectLst/>
                        </a:rPr>
                        <a:t>површина парцеле</a:t>
                      </a:r>
                      <a:endParaRPr lang="en-US" sz="600">
                        <a:effectLst/>
                        <a:latin typeface="Times New Roman"/>
                        <a:ea typeface="Times New Roman"/>
                      </a:endParaRPr>
                    </a:p>
                  </a:txBody>
                  <a:tcPr marL="20381" marR="20381" marT="0" marB="0"/>
                </a:tc>
                <a:tc>
                  <a:txBody>
                    <a:bodyPr/>
                    <a:lstStyle/>
                    <a:p>
                      <a:pPr indent="415290" algn="just">
                        <a:spcAft>
                          <a:spcPts val="600"/>
                        </a:spcAft>
                      </a:pPr>
                      <a:r>
                        <a:rPr lang="ru-RU" sz="600" spc="-10">
                          <a:effectLst/>
                        </a:rPr>
                        <a:t>минимална површина – 300 </a:t>
                      </a:r>
                      <a:r>
                        <a:rPr lang="sr-Latn-RS" sz="600" spc="-10">
                          <a:effectLst/>
                        </a:rPr>
                        <a:t>m</a:t>
                      </a:r>
                      <a:r>
                        <a:rPr lang="ru-RU" sz="600" spc="-10" baseline="30000">
                          <a:effectLst/>
                        </a:rPr>
                        <a:t>2</a:t>
                      </a:r>
                      <a:r>
                        <a:rPr lang="ru-RU" sz="600" spc="-10">
                          <a:effectLst/>
                        </a:rPr>
                        <a:t>, максимална 1500 </a:t>
                      </a:r>
                      <a:r>
                        <a:rPr lang="sr-Latn-RS" sz="600" spc="-10">
                          <a:effectLst/>
                        </a:rPr>
                        <a:t>m</a:t>
                      </a:r>
                      <a:r>
                        <a:rPr lang="ru-RU" sz="600" spc="-10" baseline="30000">
                          <a:effectLst/>
                        </a:rPr>
                        <a:t>2</a:t>
                      </a:r>
                      <a:endParaRPr lang="en-US" sz="600">
                        <a:effectLst/>
                        <a:latin typeface="Times New Roman"/>
                        <a:ea typeface="Times New Roman"/>
                      </a:endParaRPr>
                    </a:p>
                  </a:txBody>
                  <a:tcPr marL="20381" marR="20381" marT="0" marB="0"/>
                </a:tc>
              </a:tr>
              <a:tr h="113732">
                <a:tc>
                  <a:txBody>
                    <a:bodyPr/>
                    <a:lstStyle/>
                    <a:p>
                      <a:pPr indent="417195" algn="just">
                        <a:spcAft>
                          <a:spcPts val="600"/>
                        </a:spcAft>
                      </a:pPr>
                      <a:r>
                        <a:rPr lang="sr-Cyrl-RS" sz="600" spc="-5">
                          <a:effectLst/>
                        </a:rPr>
                        <a:t>висина </a:t>
                      </a:r>
                      <a:r>
                        <a:rPr lang="sr-Cyrl-RS" sz="600">
                          <a:effectLst/>
                        </a:rPr>
                        <a:t>објекта</a:t>
                      </a:r>
                      <a:endParaRPr lang="en-US" sz="600">
                        <a:effectLst/>
                        <a:latin typeface="Times New Roman"/>
                        <a:ea typeface="Times New Roman"/>
                      </a:endParaRPr>
                    </a:p>
                  </a:txBody>
                  <a:tcPr marL="20381" marR="20381" marT="0" marB="0"/>
                </a:tc>
                <a:tc>
                  <a:txBody>
                    <a:bodyPr/>
                    <a:lstStyle/>
                    <a:p>
                      <a:pPr indent="415290" algn="just">
                        <a:spcAft>
                          <a:spcPts val="600"/>
                        </a:spcAft>
                      </a:pPr>
                      <a:r>
                        <a:rPr lang="ru-RU" sz="600" spc="-10">
                          <a:effectLst/>
                        </a:rPr>
                        <a:t>максимална спратност </a:t>
                      </a:r>
                      <a:r>
                        <a:rPr lang="sr-Cyrl-RS" sz="600" spc="-10">
                          <a:effectLst/>
                        </a:rPr>
                        <a:t>до П+ 2+ Пк.</a:t>
                      </a:r>
                      <a:endParaRPr lang="en-US" sz="600">
                        <a:effectLst/>
                        <a:latin typeface="Times New Roman"/>
                        <a:ea typeface="Times New Roman"/>
                      </a:endParaRPr>
                    </a:p>
                  </a:txBody>
                  <a:tcPr marL="20381" marR="20381" marT="0" marB="0"/>
                </a:tc>
              </a:tr>
              <a:tr h="659562">
                <a:tc>
                  <a:txBody>
                    <a:bodyPr/>
                    <a:lstStyle/>
                    <a:p>
                      <a:pPr indent="417195" algn="just">
                        <a:spcAft>
                          <a:spcPts val="600"/>
                        </a:spcAft>
                      </a:pPr>
                      <a:r>
                        <a:rPr lang="sr-Cyrl-RS" sz="600" spc="-5">
                          <a:effectLst/>
                        </a:rPr>
                        <a:t>број објеката на парцели</a:t>
                      </a:r>
                      <a:endParaRPr lang="en-US" sz="600">
                        <a:effectLst/>
                        <a:latin typeface="Times New Roman"/>
                        <a:ea typeface="Times New Roman"/>
                      </a:endParaRPr>
                    </a:p>
                  </a:txBody>
                  <a:tcPr marL="20381" marR="20381" marT="0" marB="0"/>
                </a:tc>
                <a:tc>
                  <a:txBody>
                    <a:bodyPr/>
                    <a:lstStyle/>
                    <a:p>
                      <a:pPr indent="419100" algn="just">
                        <a:spcAft>
                          <a:spcPts val="600"/>
                        </a:spcAft>
                      </a:pPr>
                      <a:r>
                        <a:rPr lang="sr-Cyrl-RS" sz="600">
                          <a:effectLst/>
                        </a:rPr>
                        <a:t>на свакој грађевинској парцели дозвољена је изградња једног главног објекта</a:t>
                      </a:r>
                      <a:r>
                        <a:rPr lang="sr-Latn-RS" sz="600">
                          <a:effectLst/>
                        </a:rPr>
                        <a:t>;</a:t>
                      </a:r>
                      <a:r>
                        <a:rPr lang="sr-Cyrl-RS" sz="600">
                          <a:effectLst/>
                        </a:rPr>
                        <a:t> други објекат се гради или реконструише постојећи као припадак главном</a:t>
                      </a:r>
                      <a:endParaRPr lang="en-US" sz="600">
                        <a:effectLst/>
                      </a:endParaRPr>
                    </a:p>
                    <a:p>
                      <a:pPr indent="419100" algn="just">
                        <a:spcAft>
                          <a:spcPts val="600"/>
                        </a:spcAft>
                      </a:pPr>
                      <a:r>
                        <a:rPr lang="sr-Cyrl-RS" sz="600">
                          <a:effectLst/>
                        </a:rPr>
                        <a:t>у оквиру парцеле дозвољена је изградња гараже, као и надстрешнице, базена, стакленика и зимских башти, које не улазе у обрачун урбанистичких параметара  </a:t>
                      </a:r>
                      <a:endParaRPr lang="en-US" sz="600">
                        <a:effectLst/>
                        <a:latin typeface="Times New Roman"/>
                        <a:ea typeface="Times New Roman"/>
                      </a:endParaRPr>
                    </a:p>
                  </a:txBody>
                  <a:tcPr marL="20381" marR="20381" marT="0" marB="0"/>
                </a:tc>
              </a:tr>
              <a:tr h="761033">
                <a:tc>
                  <a:txBody>
                    <a:bodyPr/>
                    <a:lstStyle/>
                    <a:p>
                      <a:pPr indent="417195" algn="just">
                        <a:spcAft>
                          <a:spcPts val="600"/>
                        </a:spcAft>
                      </a:pPr>
                      <a:r>
                        <a:rPr lang="sr-Cyrl-RS" sz="600" spc="-5">
                          <a:effectLst/>
                        </a:rPr>
                        <a:t>услови и формирање грађевинске парцеле</a:t>
                      </a:r>
                      <a:endParaRPr lang="en-US" sz="600">
                        <a:effectLst/>
                        <a:latin typeface="Times New Roman"/>
                        <a:ea typeface="Times New Roman"/>
                      </a:endParaRPr>
                    </a:p>
                  </a:txBody>
                  <a:tcPr marL="20381" marR="20381" marT="0" marB="0"/>
                </a:tc>
                <a:tc>
                  <a:txBody>
                    <a:bodyPr/>
                    <a:lstStyle/>
                    <a:p>
                      <a:pPr indent="419100" algn="just">
                        <a:spcAft>
                          <a:spcPts val="600"/>
                        </a:spcAft>
                      </a:pPr>
                      <a:r>
                        <a:rPr lang="sr-Cyrl-RS" sz="600">
                          <a:effectLst/>
                        </a:rPr>
                        <a:t>грађевинском парцелом се сматра свака постојећа катастарска парцела која испуњава услове дефинисане правилима парцелације и препарцелације</a:t>
                      </a:r>
                      <a:r>
                        <a:rPr lang="sr-Latn-RS" sz="600">
                          <a:effectLst/>
                        </a:rPr>
                        <a:t>; </a:t>
                      </a:r>
                      <a:endParaRPr lang="en-US" sz="600">
                        <a:effectLst/>
                      </a:endParaRPr>
                    </a:p>
                    <a:p>
                      <a:pPr indent="419100" algn="just">
                        <a:spcAft>
                          <a:spcPts val="600"/>
                        </a:spcAft>
                      </a:pPr>
                      <a:r>
                        <a:rPr lang="sr-Cyrl-RS" sz="600">
                          <a:effectLst/>
                        </a:rPr>
                        <a:t>нова грађевинска парцела, настала спајањем или дељењем целих или делова катастарских парцела мора имати минималну ширину фронта према јавној саобраћајној површини од 1</a:t>
                      </a:r>
                      <a:r>
                        <a:rPr lang="sr-Latn-RS" sz="600">
                          <a:effectLst/>
                        </a:rPr>
                        <a:t>2 m</a:t>
                      </a:r>
                      <a:r>
                        <a:rPr lang="sr-Cyrl-RS" sz="600">
                          <a:effectLst/>
                        </a:rPr>
                        <a:t> и минималну површину 300 </a:t>
                      </a:r>
                      <a:r>
                        <a:rPr lang="sr-Latn-RS" sz="600">
                          <a:effectLst/>
                        </a:rPr>
                        <a:t>m</a:t>
                      </a:r>
                      <a:r>
                        <a:rPr lang="sr-Cyrl-RS" sz="600" baseline="30000">
                          <a:effectLst/>
                        </a:rPr>
                        <a:t>2</a:t>
                      </a:r>
                      <a:endParaRPr lang="en-US" sz="600">
                        <a:effectLst/>
                        <a:latin typeface="Times New Roman"/>
                        <a:ea typeface="Times New Roman"/>
                      </a:endParaRPr>
                    </a:p>
                  </a:txBody>
                  <a:tcPr marL="20381" marR="20381" marT="0" marB="0"/>
                </a:tc>
              </a:tr>
              <a:tr h="216248">
                <a:tc>
                  <a:txBody>
                    <a:bodyPr/>
                    <a:lstStyle/>
                    <a:p>
                      <a:pPr indent="417195" algn="just">
                        <a:spcAft>
                          <a:spcPts val="600"/>
                        </a:spcAft>
                      </a:pPr>
                      <a:r>
                        <a:rPr lang="sr-Cyrl-RS" sz="600" spc="-5">
                          <a:effectLst/>
                        </a:rPr>
                        <a:t>изградња нових објеката и положај објеката на парцели</a:t>
                      </a:r>
                      <a:endParaRPr lang="en-US" sz="600">
                        <a:effectLst/>
                        <a:latin typeface="Times New Roman"/>
                        <a:ea typeface="Times New Roman"/>
                      </a:endParaRPr>
                    </a:p>
                  </a:txBody>
                  <a:tcPr marL="20381" marR="20381" marT="0" marB="0"/>
                </a:tc>
                <a:tc>
                  <a:txBody>
                    <a:bodyPr/>
                    <a:lstStyle/>
                    <a:p>
                      <a:pPr indent="419100" algn="just">
                        <a:spcAft>
                          <a:spcPts val="600"/>
                        </a:spcAft>
                      </a:pPr>
                      <a:r>
                        <a:rPr lang="sr-Cyrl-RS" sz="600">
                          <a:effectLst/>
                        </a:rPr>
                        <a:t>грађевинску линију објекта поставити на мин</a:t>
                      </a:r>
                      <a:r>
                        <a:rPr lang="sr-Latn-RS" sz="600">
                          <a:effectLst/>
                        </a:rPr>
                        <a:t>.</a:t>
                      </a:r>
                      <a:r>
                        <a:rPr lang="sr-Cyrl-RS" sz="600">
                          <a:effectLst/>
                        </a:rPr>
                        <a:t> 3,0</a:t>
                      </a:r>
                      <a:r>
                        <a:rPr lang="sr-Latn-RS" sz="600">
                          <a:effectLst/>
                        </a:rPr>
                        <a:t> m</a:t>
                      </a:r>
                      <a:r>
                        <a:rPr lang="sr-Cyrl-RS" sz="600">
                          <a:effectLst/>
                        </a:rPr>
                        <a:t>, у односу на регулациону линију саобраћајнице.</a:t>
                      </a:r>
                      <a:endParaRPr lang="en-US" sz="600">
                        <a:effectLst/>
                        <a:latin typeface="Times New Roman"/>
                        <a:ea typeface="Times New Roman"/>
                      </a:endParaRPr>
                    </a:p>
                  </a:txBody>
                  <a:tcPr marL="20381" marR="20381" marT="0" marB="0"/>
                </a:tc>
              </a:tr>
              <a:tr h="304413">
                <a:tc>
                  <a:txBody>
                    <a:bodyPr/>
                    <a:lstStyle/>
                    <a:p>
                      <a:pPr indent="417195" algn="just">
                        <a:spcAft>
                          <a:spcPts val="600"/>
                        </a:spcAft>
                      </a:pPr>
                      <a:r>
                        <a:rPr lang="sr-Cyrl-RS" sz="600" spc="-5">
                          <a:effectLst/>
                        </a:rPr>
                        <a:t>растојање од бочне границе парцеле</a:t>
                      </a:r>
                      <a:endParaRPr lang="en-US" sz="600">
                        <a:effectLst/>
                        <a:latin typeface="Times New Roman"/>
                        <a:ea typeface="Times New Roman"/>
                      </a:endParaRPr>
                    </a:p>
                  </a:txBody>
                  <a:tcPr marL="20381" marR="20381" marT="0" marB="0"/>
                </a:tc>
                <a:tc>
                  <a:txBody>
                    <a:bodyPr/>
                    <a:lstStyle/>
                    <a:p>
                      <a:pPr indent="419100" algn="just">
                        <a:spcAft>
                          <a:spcPts val="600"/>
                        </a:spcAft>
                      </a:pPr>
                      <a:r>
                        <a:rPr lang="sr-Cyrl-RS" sz="600">
                          <a:effectLst/>
                        </a:rPr>
                        <a:t>минимално растојање објеката са отворима стамбених просторија на бочним фасадама, од бочних граница парцеле је 4 </a:t>
                      </a:r>
                      <a:r>
                        <a:rPr lang="sr-Latn-RS" sz="600">
                          <a:effectLst/>
                        </a:rPr>
                        <a:t>m</a:t>
                      </a:r>
                      <a:endParaRPr lang="en-US" sz="600">
                        <a:effectLst/>
                        <a:latin typeface="Times New Roman"/>
                        <a:ea typeface="Times New Roman"/>
                      </a:endParaRPr>
                    </a:p>
                  </a:txBody>
                  <a:tcPr marL="20381" marR="20381" marT="0" marB="0"/>
                </a:tc>
              </a:tr>
              <a:tr h="1135299">
                <a:tc>
                  <a:txBody>
                    <a:bodyPr/>
                    <a:lstStyle/>
                    <a:p>
                      <a:pPr indent="417195" algn="just">
                        <a:spcAft>
                          <a:spcPts val="600"/>
                        </a:spcAft>
                      </a:pPr>
                      <a:r>
                        <a:rPr lang="sr-Cyrl-RS" sz="600" spc="-5">
                          <a:effectLst/>
                        </a:rPr>
                        <a:t>архитектонско обликовање</a:t>
                      </a:r>
                      <a:endParaRPr lang="en-US" sz="600">
                        <a:effectLst/>
                        <a:latin typeface="Times New Roman"/>
                        <a:ea typeface="Times New Roman"/>
                      </a:endParaRPr>
                    </a:p>
                  </a:txBody>
                  <a:tcPr marL="20381" marR="20381" marT="0" marB="0"/>
                </a:tc>
                <a:tc>
                  <a:txBody>
                    <a:bodyPr/>
                    <a:lstStyle/>
                    <a:p>
                      <a:pPr indent="419100" algn="just">
                        <a:spcAft>
                          <a:spcPts val="600"/>
                        </a:spcAft>
                      </a:pPr>
                      <a:r>
                        <a:rPr lang="sr-Cyrl-RS" sz="600">
                          <a:effectLst/>
                        </a:rPr>
                        <a:t>објекте пројектовати у духу савремене архитектуре </a:t>
                      </a:r>
                      <a:endParaRPr lang="en-US" sz="600">
                        <a:effectLst/>
                      </a:endParaRPr>
                    </a:p>
                    <a:p>
                      <a:pPr indent="419100" algn="just">
                        <a:spcAft>
                          <a:spcPts val="600"/>
                        </a:spcAft>
                      </a:pPr>
                      <a:r>
                        <a:rPr lang="sr-Cyrl-RS" sz="600">
                          <a:effectLst/>
                        </a:rPr>
                        <a:t>последња етажа се може извести као поткровље, мансарда или повучена етажа. Дозвољена је и градња вишеводног крова.</a:t>
                      </a:r>
                      <a:endParaRPr lang="en-US" sz="600">
                        <a:effectLst/>
                      </a:endParaRPr>
                    </a:p>
                    <a:p>
                      <a:pPr indent="419100" algn="just">
                        <a:spcAft>
                          <a:spcPts val="600"/>
                        </a:spcAft>
                      </a:pPr>
                      <a:r>
                        <a:rPr lang="sr-Cyrl-RS" sz="600">
                          <a:effectLst/>
                        </a:rPr>
                        <a:t>висина назидка поткровне етаже износи максимално 1,60 </a:t>
                      </a:r>
                      <a:r>
                        <a:rPr lang="sr-Latn-RS" sz="600">
                          <a:effectLst/>
                        </a:rPr>
                        <a:t>m</a:t>
                      </a:r>
                      <a:r>
                        <a:rPr lang="sr-Cyrl-RS" sz="600">
                          <a:effectLst/>
                        </a:rPr>
                        <a:t> рачунајући од коте пада поткровне етаже до тачке прелома кровне косине; нагиб кровних равни прилагодити врсти кровног покривача;</a:t>
                      </a:r>
                      <a:endParaRPr lang="en-US" sz="600">
                        <a:effectLst/>
                      </a:endParaRPr>
                    </a:p>
                    <a:p>
                      <a:pPr indent="419100" algn="just">
                        <a:spcAft>
                          <a:spcPts val="600"/>
                        </a:spcAft>
                      </a:pPr>
                      <a:r>
                        <a:rPr lang="sr-Cyrl-RS" sz="600">
                          <a:effectLst/>
                        </a:rPr>
                        <a:t>мансардни кров мора бити искључиво у габариту објекта (без препуста)</a:t>
                      </a:r>
                      <a:r>
                        <a:rPr lang="ru-RU" sz="600">
                          <a:effectLst/>
                        </a:rPr>
                        <a:t> </a:t>
                      </a:r>
                      <a:endParaRPr lang="en-US" sz="600">
                        <a:effectLst/>
                        <a:latin typeface="Times New Roman"/>
                        <a:ea typeface="Times New Roman"/>
                      </a:endParaRPr>
                    </a:p>
                  </a:txBody>
                  <a:tcPr marL="20381" marR="20381" marT="0" marB="0"/>
                </a:tc>
              </a:tr>
              <a:tr h="202943">
                <a:tc>
                  <a:txBody>
                    <a:bodyPr/>
                    <a:lstStyle/>
                    <a:p>
                      <a:pPr indent="417195" algn="just">
                        <a:spcAft>
                          <a:spcPts val="600"/>
                        </a:spcAft>
                      </a:pPr>
                      <a:r>
                        <a:rPr lang="sr-Cyrl-RS" sz="600" spc="-5">
                          <a:effectLst/>
                        </a:rPr>
                        <a:t>услови за ограђивање парцеле</a:t>
                      </a:r>
                      <a:endParaRPr lang="en-US" sz="600">
                        <a:effectLst/>
                        <a:latin typeface="Times New Roman"/>
                        <a:ea typeface="Times New Roman"/>
                      </a:endParaRPr>
                    </a:p>
                  </a:txBody>
                  <a:tcPr marL="20381" marR="20381" marT="0" marB="0"/>
                </a:tc>
                <a:tc>
                  <a:txBody>
                    <a:bodyPr/>
                    <a:lstStyle/>
                    <a:p>
                      <a:pPr indent="419100" algn="just">
                        <a:spcAft>
                          <a:spcPts val="600"/>
                        </a:spcAft>
                      </a:pPr>
                      <a:r>
                        <a:rPr lang="sr-Cyrl-RS" sz="600">
                          <a:effectLst/>
                        </a:rPr>
                        <a:t>парцеле се ограђују зеленом или металном транспарентном оградом</a:t>
                      </a:r>
                      <a:endParaRPr lang="en-US" sz="600">
                        <a:effectLst/>
                        <a:latin typeface="Times New Roman"/>
                        <a:ea typeface="Times New Roman"/>
                      </a:endParaRPr>
                    </a:p>
                  </a:txBody>
                  <a:tcPr marL="20381" marR="20381" marT="0" marB="0"/>
                </a:tc>
              </a:tr>
              <a:tr h="304413">
                <a:tc>
                  <a:txBody>
                    <a:bodyPr/>
                    <a:lstStyle/>
                    <a:p>
                      <a:pPr indent="417195" algn="just">
                        <a:spcAft>
                          <a:spcPts val="600"/>
                        </a:spcAft>
                      </a:pPr>
                      <a:r>
                        <a:rPr lang="sr-Cyrl-RS" sz="600" spc="-5">
                          <a:effectLst/>
                        </a:rPr>
                        <a:t>минимални степен опремљености комуналном инфраструктуром</a:t>
                      </a:r>
                      <a:endParaRPr lang="en-US" sz="600">
                        <a:effectLst/>
                        <a:latin typeface="Times New Roman"/>
                        <a:ea typeface="Times New Roman"/>
                      </a:endParaRPr>
                    </a:p>
                  </a:txBody>
                  <a:tcPr marL="20381" marR="20381" marT="0" marB="0"/>
                </a:tc>
                <a:tc>
                  <a:txBody>
                    <a:bodyPr/>
                    <a:lstStyle/>
                    <a:p>
                      <a:pPr indent="417195" algn="just">
                        <a:spcAft>
                          <a:spcPts val="600"/>
                        </a:spcAft>
                      </a:pPr>
                      <a:r>
                        <a:rPr lang="ru-RU" sz="600" spc="-5">
                          <a:effectLst/>
                        </a:rPr>
                        <a:t>објекат мора</a:t>
                      </a:r>
                      <a:r>
                        <a:rPr lang="ru-RU" sz="600">
                          <a:effectLst/>
                        </a:rPr>
                        <a:t> </a:t>
                      </a:r>
                      <a:r>
                        <a:rPr lang="ru-RU" sz="600" spc="-5">
                          <a:effectLst/>
                        </a:rPr>
                        <a:t>имати прикључак на водоводну</a:t>
                      </a:r>
                      <a:r>
                        <a:rPr lang="ru-RU" sz="600" spc="155">
                          <a:effectLst/>
                        </a:rPr>
                        <a:t> </a:t>
                      </a:r>
                      <a:r>
                        <a:rPr lang="ru-RU" sz="600">
                          <a:effectLst/>
                        </a:rPr>
                        <a:t>и</a:t>
                      </a:r>
                      <a:r>
                        <a:rPr lang="ru-RU" sz="600" spc="-5">
                          <a:effectLst/>
                        </a:rPr>
                        <a:t> канализациону</a:t>
                      </a:r>
                      <a:r>
                        <a:rPr lang="ru-RU" sz="600">
                          <a:effectLst/>
                        </a:rPr>
                        <a:t>,</a:t>
                      </a:r>
                      <a:r>
                        <a:rPr lang="ru-RU" sz="600" spc="-5">
                          <a:effectLst/>
                        </a:rPr>
                        <a:t> електро</a:t>
                      </a:r>
                      <a:r>
                        <a:rPr lang="ru-RU" sz="600">
                          <a:effectLst/>
                        </a:rPr>
                        <a:t>енергетску и </a:t>
                      </a:r>
                      <a:r>
                        <a:rPr lang="ru-RU" sz="600" spc="-5">
                          <a:effectLst/>
                        </a:rPr>
                        <a:t>телекомуникациону </a:t>
                      </a:r>
                      <a:r>
                        <a:rPr lang="ru-RU" sz="600">
                          <a:effectLst/>
                        </a:rPr>
                        <a:t>мрежу,</a:t>
                      </a:r>
                      <a:r>
                        <a:rPr lang="ru-RU" sz="600" spc="-5">
                          <a:effectLst/>
                        </a:rPr>
                        <a:t> </a:t>
                      </a:r>
                      <a:endParaRPr lang="en-US" sz="600">
                        <a:effectLst/>
                        <a:latin typeface="Times New Roman"/>
                        <a:ea typeface="Times New Roman"/>
                      </a:endParaRPr>
                    </a:p>
                  </a:txBody>
                  <a:tcPr marL="20381" marR="20381" marT="0" marB="0"/>
                </a:tc>
              </a:tr>
              <a:tr h="216248">
                <a:tc>
                  <a:txBody>
                    <a:bodyPr/>
                    <a:lstStyle/>
                    <a:p>
                      <a:pPr indent="417195" algn="just">
                        <a:spcAft>
                          <a:spcPts val="600"/>
                        </a:spcAft>
                      </a:pPr>
                      <a:r>
                        <a:rPr lang="ru-RU" sz="600" spc="-5">
                          <a:effectLst/>
                        </a:rPr>
                        <a:t>услови</a:t>
                      </a:r>
                      <a:r>
                        <a:rPr lang="ru-RU" sz="600">
                          <a:effectLst/>
                        </a:rPr>
                        <a:t> за </a:t>
                      </a:r>
                      <a:r>
                        <a:rPr lang="ru-RU" sz="600" spc="-5">
                          <a:effectLst/>
                        </a:rPr>
                        <a:t>слободне</a:t>
                      </a:r>
                      <a:r>
                        <a:rPr lang="ru-RU" sz="600">
                          <a:effectLst/>
                        </a:rPr>
                        <a:t> и</a:t>
                      </a:r>
                      <a:r>
                        <a:rPr lang="ru-RU" sz="600" spc="105">
                          <a:effectLst/>
                        </a:rPr>
                        <a:t> </a:t>
                      </a:r>
                      <a:r>
                        <a:rPr lang="ru-RU" sz="600" spc="-5">
                          <a:effectLst/>
                        </a:rPr>
                        <a:t>зелене</a:t>
                      </a:r>
                      <a:r>
                        <a:rPr lang="ru-RU" sz="600">
                          <a:effectLst/>
                        </a:rPr>
                        <a:t> </a:t>
                      </a:r>
                      <a:r>
                        <a:rPr lang="ru-RU" sz="600" spc="-5">
                          <a:effectLst/>
                        </a:rPr>
                        <a:t>површине</a:t>
                      </a:r>
                      <a:endParaRPr lang="en-US" sz="600">
                        <a:effectLst/>
                        <a:latin typeface="Times New Roman"/>
                        <a:ea typeface="Times New Roman"/>
                      </a:endParaRPr>
                    </a:p>
                  </a:txBody>
                  <a:tcPr marL="20381" marR="20381" marT="0" marB="0"/>
                </a:tc>
                <a:tc>
                  <a:txBody>
                    <a:bodyPr/>
                    <a:lstStyle/>
                    <a:p>
                      <a:pPr indent="419100" algn="just">
                        <a:spcAft>
                          <a:spcPts val="600"/>
                        </a:spcAft>
                      </a:pPr>
                      <a:r>
                        <a:rPr lang="ru-RU" sz="600">
                          <a:effectLst/>
                        </a:rPr>
                        <a:t>минимални </a:t>
                      </a:r>
                      <a:r>
                        <a:rPr lang="ru-RU" sz="600" spc="-5">
                          <a:effectLst/>
                        </a:rPr>
                        <a:t>проценат</a:t>
                      </a:r>
                      <a:r>
                        <a:rPr lang="ru-RU" sz="600">
                          <a:effectLst/>
                        </a:rPr>
                        <a:t> слободних површина</a:t>
                      </a:r>
                      <a:r>
                        <a:rPr lang="ru-RU" sz="600" spc="-5">
                          <a:effectLst/>
                        </a:rPr>
                        <a:t> на </a:t>
                      </a:r>
                      <a:r>
                        <a:rPr lang="ru-RU" sz="600">
                          <a:effectLst/>
                        </a:rPr>
                        <a:t>парцели</a:t>
                      </a:r>
                      <a:r>
                        <a:rPr lang="ru-RU" sz="600" spc="-5">
                          <a:effectLst/>
                        </a:rPr>
                        <a:t> је </a:t>
                      </a:r>
                      <a:r>
                        <a:rPr lang="sr-Cyrl-RS" sz="600" spc="-5">
                          <a:effectLst/>
                        </a:rPr>
                        <a:t>7</a:t>
                      </a:r>
                      <a:r>
                        <a:rPr lang="ru-RU" sz="600" spc="-5">
                          <a:effectLst/>
                        </a:rPr>
                        <a:t>0%, </a:t>
                      </a:r>
                      <a:r>
                        <a:rPr lang="sr-Cyrl-RS" sz="600">
                          <a:effectLst/>
                        </a:rPr>
                        <a:t>од чега су незастрте зелене површине мин. 30%</a:t>
                      </a:r>
                      <a:endParaRPr lang="en-US" sz="600">
                        <a:effectLst/>
                        <a:latin typeface="Times New Roman"/>
                        <a:ea typeface="Times New Roman"/>
                      </a:endParaRPr>
                    </a:p>
                  </a:txBody>
                  <a:tcPr marL="20381" marR="20381" marT="0" marB="0"/>
                </a:tc>
              </a:tr>
              <a:tr h="216248">
                <a:tc>
                  <a:txBody>
                    <a:bodyPr/>
                    <a:lstStyle/>
                    <a:p>
                      <a:pPr indent="417195" algn="just">
                        <a:spcAft>
                          <a:spcPts val="600"/>
                        </a:spcAft>
                      </a:pPr>
                      <a:r>
                        <a:rPr lang="sr-Cyrl-RS" sz="600" spc="-5">
                          <a:effectLst/>
                        </a:rPr>
                        <a:t>решење паркирања</a:t>
                      </a:r>
                      <a:endParaRPr lang="en-US" sz="600">
                        <a:effectLst/>
                        <a:latin typeface="Times New Roman"/>
                        <a:ea typeface="Times New Roman"/>
                      </a:endParaRPr>
                    </a:p>
                  </a:txBody>
                  <a:tcPr marL="20381" marR="20381" marT="0" marB="0"/>
                </a:tc>
                <a:tc>
                  <a:txBody>
                    <a:bodyPr/>
                    <a:lstStyle/>
                    <a:p>
                      <a:pPr indent="417195" algn="just">
                        <a:spcAft>
                          <a:spcPts val="600"/>
                        </a:spcAft>
                      </a:pPr>
                      <a:r>
                        <a:rPr lang="ru-RU" sz="600" spc="-5" dirty="0">
                          <a:effectLst/>
                        </a:rPr>
                        <a:t>паркирање решити на </a:t>
                      </a:r>
                      <a:r>
                        <a:rPr lang="ru-RU" sz="600" spc="-10" dirty="0">
                          <a:effectLst/>
                        </a:rPr>
                        <a:t>парцели</a:t>
                      </a:r>
                      <a:r>
                        <a:rPr lang="ru-RU" sz="600" spc="-5" dirty="0">
                          <a:effectLst/>
                        </a:rPr>
                        <a:t> изградњом гараже</a:t>
                      </a:r>
                      <a:r>
                        <a:rPr lang="ru-RU" sz="600" spc="215" dirty="0">
                          <a:effectLst/>
                        </a:rPr>
                        <a:t> </a:t>
                      </a:r>
                      <a:r>
                        <a:rPr lang="ru-RU" sz="600" spc="-5" dirty="0">
                          <a:effectLst/>
                        </a:rPr>
                        <a:t>или на отвореном паркинг </a:t>
                      </a:r>
                      <a:r>
                        <a:rPr lang="ru-RU" sz="600" dirty="0">
                          <a:effectLst/>
                        </a:rPr>
                        <a:t>простору</a:t>
                      </a:r>
                      <a:r>
                        <a:rPr lang="ru-RU" sz="600" spc="-5" dirty="0">
                          <a:effectLst/>
                        </a:rPr>
                        <a:t> </a:t>
                      </a:r>
                      <a:r>
                        <a:rPr lang="ru-RU" sz="600" dirty="0">
                          <a:effectLst/>
                        </a:rPr>
                        <a:t>у</a:t>
                      </a:r>
                      <a:r>
                        <a:rPr lang="ru-RU" sz="600" spc="-5" dirty="0">
                          <a:effectLst/>
                        </a:rPr>
                        <a:t> оквиру </a:t>
                      </a:r>
                      <a:r>
                        <a:rPr lang="ru-RU" sz="600" spc="-10" dirty="0">
                          <a:effectLst/>
                        </a:rPr>
                        <a:t>парцеле</a:t>
                      </a:r>
                      <a:endParaRPr lang="en-US" sz="600" dirty="0">
                        <a:effectLst/>
                        <a:latin typeface="Times New Roman"/>
                        <a:ea typeface="Times New Roman"/>
                      </a:endParaRPr>
                    </a:p>
                  </a:txBody>
                  <a:tcPr marL="20381" marR="20381" marT="0" marB="0"/>
                </a:tc>
              </a:tr>
            </a:tbl>
          </a:graphicData>
        </a:graphic>
      </p:graphicFrame>
    </p:spTree>
    <p:extLst>
      <p:ext uri="{BB962C8B-B14F-4D97-AF65-F5344CB8AC3E}">
        <p14:creationId xmlns:p14="http://schemas.microsoft.com/office/powerpoint/2010/main" val="359830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8965A2-09B8-9C1F-05BE-1F2142212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8BE0DB1-F473-7788-5675-969EA9CE1263}"/>
              </a:ext>
            </a:extLst>
          </p:cNvPr>
          <p:cNvSpPr>
            <a:spLocks noGrp="1"/>
          </p:cNvSpPr>
          <p:nvPr>
            <p:ph type="title"/>
          </p:nvPr>
        </p:nvSpPr>
        <p:spPr>
          <a:xfrm>
            <a:off x="457200" y="304800"/>
            <a:ext cx="8077200" cy="639762"/>
          </a:xfrm>
        </p:spPr>
        <p:txBody>
          <a:bodyPr>
            <a:normAutofit fontScale="90000"/>
          </a:bodyPr>
          <a:lstStyle/>
          <a:p>
            <a:pPr lvl="1" algn="ctr" rtl="0">
              <a:spcBef>
                <a:spcPct val="0"/>
              </a:spcBef>
            </a:pPr>
            <a:r>
              <a:rPr lang="sr-Cyrl-RS" sz="2700" b="1" kern="0" dirty="0">
                <a:effectLst/>
                <a:latin typeface="Calibri" panose="020F0502020204030204" pitchFamily="34" charset="0"/>
                <a:cs typeface="Calibri" panose="020F0502020204030204" pitchFamily="34" charset="0"/>
              </a:rPr>
              <a:t>ПЛАНСКИ ДЕО</a:t>
            </a:r>
            <a:r>
              <a:rPr lang="ru-RU" sz="2700" b="1" kern="0" dirty="0">
                <a:effectLst/>
                <a:latin typeface="Calibri" panose="020F0502020204030204" pitchFamily="34" charset="0"/>
                <a:cs typeface="Calibri" panose="020F0502020204030204" pitchFamily="34" charset="0"/>
              </a:rPr>
              <a:t> – </a:t>
            </a:r>
            <a:r>
              <a:rPr lang="sr-Cyrl-RS" sz="2700" b="1" kern="0" dirty="0">
                <a:effectLst/>
                <a:latin typeface="Calibri" panose="020F0502020204030204" pitchFamily="34" charset="0"/>
                <a:cs typeface="Calibri" panose="020F0502020204030204" pitchFamily="34" charset="0"/>
              </a:rPr>
              <a:t>ПРАВИЛА УРЕЂЕЊА И ПРАВИЛА ГРАЂЕЊА </a:t>
            </a:r>
            <a:r>
              <a:rPr lang="sr-Cyrl-RS" sz="2700" b="1" dirty="0">
                <a:effectLst/>
                <a:latin typeface="Calibri" panose="020F0502020204030204" pitchFamily="34" charset="0"/>
                <a:ea typeface="Times New Roman" panose="02020603050405020304" pitchFamily="18" charset="0"/>
                <a:cs typeface="Calibri" panose="020F0502020204030204" pitchFamily="34" charset="0"/>
              </a:rPr>
              <a:t>ЗА ДИРЕКТНУ ПРИМЕНУ – УРБА</a:t>
            </a:r>
            <a:r>
              <a:rPr lang="en-US" sz="2700" b="1" dirty="0">
                <a:effectLst/>
                <a:latin typeface="Calibri" panose="020F0502020204030204" pitchFamily="34" charset="0"/>
                <a:ea typeface="Times New Roman" panose="02020603050405020304" pitchFamily="18" charset="0"/>
                <a:cs typeface="Calibri" panose="020F0502020204030204" pitchFamily="34" charset="0"/>
              </a:rPr>
              <a:t>НИСТИЧКИ ПАРАМЕТРИ </a:t>
            </a:r>
            <a:endParaRPr lang="en-US" sz="27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A57B7849-8D27-ED3C-22CF-36D2CB44FB07}"/>
              </a:ext>
            </a:extLst>
          </p:cNvPr>
          <p:cNvSpPr>
            <a:spLocks noGrp="1"/>
          </p:cNvSpPr>
          <p:nvPr>
            <p:ph idx="1"/>
          </p:nvPr>
        </p:nvSpPr>
        <p:spPr>
          <a:xfrm>
            <a:off x="228600" y="944562"/>
            <a:ext cx="8763000" cy="5837238"/>
          </a:xfrm>
        </p:spPr>
        <p:txBody>
          <a:bodyPr>
            <a:normAutofit/>
          </a:bodyPr>
          <a:lstStyle/>
          <a:p>
            <a:pPr marL="0" indent="0">
              <a:buNone/>
            </a:pPr>
            <a:r>
              <a:rPr lang="sr-Cyrl-RS" sz="1400" b="1" dirty="0" smtClean="0"/>
              <a:t>Производња</a:t>
            </a:r>
            <a:r>
              <a:rPr lang="sr-Cyrl-RS" sz="1400" b="1" dirty="0"/>
              <a:t>, пословање и услуге</a:t>
            </a:r>
            <a:endParaRPr lang="en-US" sz="1400" b="1" dirty="0"/>
          </a:p>
          <a:p>
            <a:pPr marL="0" indent="0" algn="ctr">
              <a:buNone/>
            </a:pPr>
            <a:endParaRPr lang="en-US" sz="3500" dirty="0">
              <a:highlight>
                <a:srgbClr val="FFFF00"/>
              </a:highlight>
            </a:endParaRPr>
          </a:p>
        </p:txBody>
      </p:sp>
      <p:graphicFrame>
        <p:nvGraphicFramePr>
          <p:cNvPr id="4" name="Table 3"/>
          <p:cNvGraphicFramePr>
            <a:graphicFrameLocks noGrp="1"/>
          </p:cNvGraphicFramePr>
          <p:nvPr>
            <p:extLst>
              <p:ext uri="{D42A27DB-BD31-4B8C-83A1-F6EECF244321}">
                <p14:modId xmlns:p14="http://schemas.microsoft.com/office/powerpoint/2010/main" val="1873538780"/>
              </p:ext>
            </p:extLst>
          </p:nvPr>
        </p:nvGraphicFramePr>
        <p:xfrm>
          <a:off x="762000" y="1376339"/>
          <a:ext cx="7848600" cy="5226375"/>
        </p:xfrm>
        <a:graphic>
          <a:graphicData uri="http://schemas.openxmlformats.org/drawingml/2006/table">
            <a:tbl>
              <a:tblPr firstRow="1" firstCol="1" bandRow="1">
                <a:tableStyleId>{5C22544A-7EE6-4342-B048-85BDC9FD1C3A}</a:tableStyleId>
              </a:tblPr>
              <a:tblGrid>
                <a:gridCol w="4151721"/>
                <a:gridCol w="3696879"/>
              </a:tblGrid>
              <a:tr h="137855">
                <a:tc>
                  <a:txBody>
                    <a:bodyPr/>
                    <a:lstStyle/>
                    <a:p>
                      <a:pPr indent="419100" algn="just">
                        <a:spcAft>
                          <a:spcPts val="600"/>
                        </a:spcAft>
                      </a:pPr>
                      <a:r>
                        <a:rPr lang="sr-Cyrl-RS" sz="600" dirty="0">
                          <a:effectLst/>
                        </a:rPr>
                        <a:t>   УП бр. 5.2.5.</a:t>
                      </a:r>
                      <a:endParaRPr lang="en-US" sz="600" dirty="0">
                        <a:effectLst/>
                        <a:latin typeface="Times New Roman"/>
                        <a:ea typeface="Times New Roman"/>
                      </a:endParaRPr>
                    </a:p>
                  </a:txBody>
                  <a:tcPr marL="14526" marR="14526" marT="0" marB="0"/>
                </a:tc>
                <a:tc>
                  <a:txBody>
                    <a:bodyPr/>
                    <a:lstStyle/>
                    <a:p>
                      <a:pPr indent="419100" algn="just">
                        <a:spcAft>
                          <a:spcPts val="600"/>
                        </a:spcAft>
                      </a:pPr>
                      <a:r>
                        <a:rPr lang="sr-Cyrl-RS" sz="600">
                          <a:effectLst/>
                        </a:rPr>
                        <a:t>ПРАВИЛА ГРАЂЕЊА ЗА ЗОНУ ПРОИЗВОДЊЕ, ПОСЛОВАЊА И УСЛУГА</a:t>
                      </a:r>
                      <a:endParaRPr lang="en-US" sz="600">
                        <a:effectLst/>
                        <a:latin typeface="Times New Roman"/>
                        <a:ea typeface="Times New Roman"/>
                      </a:endParaRPr>
                    </a:p>
                  </a:txBody>
                  <a:tcPr marL="14526" marR="14526" marT="0" marB="0"/>
                </a:tc>
              </a:tr>
              <a:tr h="68928">
                <a:tc>
                  <a:txBody>
                    <a:bodyPr/>
                    <a:lstStyle/>
                    <a:p>
                      <a:pPr indent="419100" algn="just">
                        <a:spcAft>
                          <a:spcPts val="600"/>
                        </a:spcAft>
                      </a:pPr>
                      <a:r>
                        <a:rPr lang="sr-Cyrl-RS" sz="600">
                          <a:effectLst/>
                        </a:rPr>
                        <a:t>основна намена </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пословање и услуге</a:t>
                      </a:r>
                      <a:endParaRPr lang="en-US" sz="600">
                        <a:effectLst/>
                        <a:latin typeface="Times New Roman"/>
                        <a:ea typeface="Times New Roman"/>
                      </a:endParaRPr>
                    </a:p>
                  </a:txBody>
                  <a:tcPr marL="14526" marR="14526" marT="0" marB="0"/>
                </a:tc>
              </a:tr>
              <a:tr h="516958">
                <a:tc>
                  <a:txBody>
                    <a:bodyPr/>
                    <a:lstStyle/>
                    <a:p>
                      <a:pPr indent="419100" algn="just">
                        <a:spcAft>
                          <a:spcPts val="600"/>
                        </a:spcAft>
                      </a:pPr>
                      <a:r>
                        <a:rPr lang="sr-Cyrl-RS" sz="600">
                          <a:effectLst/>
                        </a:rPr>
                        <a:t>компатибилност намене </a:t>
                      </a:r>
                      <a:endParaRPr lang="en-US" sz="600">
                        <a:effectLst/>
                        <a:latin typeface="Times New Roman"/>
                        <a:ea typeface="Times New Roman"/>
                      </a:endParaRPr>
                    </a:p>
                  </a:txBody>
                  <a:tcPr marL="14526" marR="14526" marT="0" marB="0"/>
                </a:tc>
                <a:tc>
                  <a:txBody>
                    <a:bodyPr/>
                    <a:lstStyle/>
                    <a:p>
                      <a:pPr indent="415290" algn="just">
                        <a:spcAft>
                          <a:spcPts val="600"/>
                        </a:spcAft>
                      </a:pPr>
                      <a:r>
                        <a:rPr lang="sr-Cyrl-RS" sz="600" spc="-10">
                          <a:effectLst/>
                        </a:rPr>
                        <a:t>у оквиру површина намењених за пословање и услуге дозвољене су компатибилне намене: енергетски објекти, комунални инфраструктурни и саобраћајни објекти и становање у обиму до највише 20%,</a:t>
                      </a:r>
                      <a:endParaRPr lang="en-US" sz="600">
                        <a:effectLst/>
                      </a:endParaRPr>
                    </a:p>
                    <a:p>
                      <a:pPr indent="415290" algn="just">
                        <a:spcAft>
                          <a:spcPts val="600"/>
                        </a:spcAft>
                      </a:pPr>
                      <a:r>
                        <a:rPr lang="sr-Cyrl-RS" sz="600" spc="-10">
                          <a:effectLst/>
                        </a:rPr>
                        <a:t>на појединачним парцелама у оквиру зоне, компатибилна намена  може  бити доминантна или једина, а остварује се применом УП за ту намену,</a:t>
                      </a:r>
                      <a:endParaRPr lang="en-US" sz="600">
                        <a:effectLst/>
                        <a:latin typeface="Times New Roman"/>
                        <a:ea typeface="Times New Roman"/>
                      </a:endParaRPr>
                    </a:p>
                  </a:txBody>
                  <a:tcPr marL="14526" marR="14526" marT="0" marB="0"/>
                </a:tc>
              </a:tr>
              <a:tr h="585887">
                <a:tc>
                  <a:txBody>
                    <a:bodyPr/>
                    <a:lstStyle/>
                    <a:p>
                      <a:pPr indent="419100" algn="just">
                        <a:spcAft>
                          <a:spcPts val="600"/>
                        </a:spcAft>
                      </a:pPr>
                      <a:r>
                        <a:rPr lang="sr-Cyrl-RS" sz="600">
                          <a:effectLst/>
                        </a:rPr>
                        <a:t>број објеката на парцели</a:t>
                      </a:r>
                      <a:endParaRPr lang="en-US" sz="600">
                        <a:effectLst/>
                        <a:latin typeface="Times New Roman"/>
                        <a:ea typeface="Times New Roman"/>
                      </a:endParaRPr>
                    </a:p>
                  </a:txBody>
                  <a:tcPr marL="14526" marR="14526" marT="0" marB="0"/>
                </a:tc>
                <a:tc>
                  <a:txBody>
                    <a:bodyPr/>
                    <a:lstStyle/>
                    <a:p>
                      <a:pPr indent="411480" algn="just">
                        <a:spcAft>
                          <a:spcPts val="600"/>
                        </a:spcAft>
                      </a:pPr>
                      <a:r>
                        <a:rPr lang="sr-Cyrl-RS" sz="600" spc="-20" dirty="0">
                          <a:effectLst/>
                        </a:rPr>
                        <a:t>у оквиру комплекса дозвољена је изградња више објеката, у  складу са фунционалном организацијом и технолошким  потребама. Дозвољена је и изградња посебних пратећих објеката, као што су рекламни стубови и  сл.,</a:t>
                      </a:r>
                      <a:endParaRPr lang="en-US" sz="600" dirty="0">
                        <a:effectLst/>
                      </a:endParaRPr>
                    </a:p>
                    <a:p>
                      <a:pPr indent="411480" algn="just">
                        <a:spcAft>
                          <a:spcPts val="600"/>
                        </a:spcAft>
                      </a:pPr>
                      <a:r>
                        <a:rPr lang="sr-Cyrl-RS" sz="600" spc="-20" dirty="0">
                          <a:effectLst/>
                        </a:rPr>
                        <a:t>посебни  објекти се постављају тако да не представљају опасност по безбедност, да не ометају функцију и сагледљивост  објеката и да су прихватљиви у односу на  животну средину.</a:t>
                      </a:r>
                      <a:endParaRPr lang="en-US" sz="600" dirty="0">
                        <a:effectLst/>
                        <a:latin typeface="Times New Roman"/>
                        <a:ea typeface="Times New Roman"/>
                      </a:endParaRPr>
                    </a:p>
                  </a:txBody>
                  <a:tcPr marL="14526" marR="14526" marT="0" marB="0"/>
                </a:tc>
              </a:tr>
              <a:tr h="482495">
                <a:tc>
                  <a:txBody>
                    <a:bodyPr/>
                    <a:lstStyle/>
                    <a:p>
                      <a:pPr indent="419100" algn="just">
                        <a:spcAft>
                          <a:spcPts val="600"/>
                        </a:spcAft>
                      </a:pPr>
                      <a:r>
                        <a:rPr lang="sr-Cyrl-RS" sz="600">
                          <a:effectLst/>
                        </a:rPr>
                        <a:t>услови за формирање грађевинске парцеле</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минимална површина грађевинске парцеле је 500 </a:t>
                      </a:r>
                      <a:r>
                        <a:rPr lang="sr-Latn-RS" sz="600">
                          <a:effectLst/>
                        </a:rPr>
                        <a:t>m</a:t>
                      </a:r>
                      <a:r>
                        <a:rPr lang="sr-Cyrl-RS" sz="600" baseline="30000">
                          <a:effectLst/>
                        </a:rPr>
                        <a:t>2</a:t>
                      </a:r>
                      <a:r>
                        <a:rPr lang="sr-Cyrl-RS" sz="600" strike="sngStrike">
                          <a:effectLst/>
                        </a:rPr>
                        <a:t>,</a:t>
                      </a:r>
                      <a:endParaRPr lang="en-US" sz="600">
                        <a:effectLst/>
                      </a:endParaRPr>
                    </a:p>
                    <a:p>
                      <a:pPr indent="415290" algn="just">
                        <a:spcAft>
                          <a:spcPts val="600"/>
                        </a:spcAft>
                      </a:pPr>
                      <a:r>
                        <a:rPr lang="sr-Cyrl-RS" sz="600" spc="-10">
                          <a:effectLst/>
                        </a:rPr>
                        <a:t>препоручена ширина фронта према јавној саобраћајној површини је 30 </a:t>
                      </a:r>
                      <a:r>
                        <a:rPr lang="sr-Latn-RS" sz="600" spc="-10">
                          <a:effectLst/>
                        </a:rPr>
                        <a:t>m</a:t>
                      </a:r>
                      <a:r>
                        <a:rPr lang="sr-Cyrl-RS" sz="600">
                          <a:effectLst/>
                        </a:rPr>
                        <a:t>,</a:t>
                      </a:r>
                      <a:endParaRPr lang="en-US" sz="600">
                        <a:effectLst/>
                      </a:endParaRPr>
                    </a:p>
                    <a:p>
                      <a:pPr indent="411480" algn="just">
                        <a:spcAft>
                          <a:spcPts val="600"/>
                        </a:spcAft>
                      </a:pPr>
                      <a:r>
                        <a:rPr lang="sr-Cyrl-RS" sz="600" spc="-20">
                          <a:effectLst/>
                        </a:rPr>
                        <a:t>приступ парцеле јавној саобраћајној површини може бити непосредно или посредно, преко приступног пута минималне ширине коловоза 7,0 </a:t>
                      </a:r>
                      <a:r>
                        <a:rPr lang="sr-Latn-RS" sz="600" spc="-20">
                          <a:effectLst/>
                        </a:rPr>
                        <a:t>m</a:t>
                      </a:r>
                      <a:r>
                        <a:rPr lang="sr-Cyrl-RS" sz="600" spc="-20">
                          <a:effectLst/>
                        </a:rPr>
                        <a:t>.</a:t>
                      </a:r>
                      <a:endParaRPr lang="en-US" sz="600">
                        <a:effectLst/>
                        <a:latin typeface="Times New Roman"/>
                        <a:ea typeface="Times New Roman"/>
                      </a:endParaRPr>
                    </a:p>
                  </a:txBody>
                  <a:tcPr marL="14526" marR="14526" marT="0" marB="0"/>
                </a:tc>
              </a:tr>
              <a:tr h="68928">
                <a:tc>
                  <a:txBody>
                    <a:bodyPr/>
                    <a:lstStyle/>
                    <a:p>
                      <a:pPr indent="419100" algn="just">
                        <a:spcAft>
                          <a:spcPts val="600"/>
                        </a:spcAft>
                      </a:pPr>
                      <a:r>
                        <a:rPr lang="sr-Cyrl-RS" sz="600">
                          <a:effectLst/>
                        </a:rPr>
                        <a:t>проценат заузетости  парцеле</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проценат заузетости на парцели је до 60%</a:t>
                      </a:r>
                      <a:endParaRPr lang="en-US" sz="600">
                        <a:effectLst/>
                        <a:latin typeface="Times New Roman"/>
                        <a:ea typeface="Times New Roman"/>
                      </a:endParaRPr>
                    </a:p>
                  </a:txBody>
                  <a:tcPr marL="14526" marR="14526" marT="0" marB="0"/>
                </a:tc>
              </a:tr>
              <a:tr h="585887">
                <a:tc>
                  <a:txBody>
                    <a:bodyPr/>
                    <a:lstStyle/>
                    <a:p>
                      <a:pPr indent="419100" algn="just">
                        <a:spcAft>
                          <a:spcPts val="600"/>
                        </a:spcAft>
                      </a:pPr>
                      <a:r>
                        <a:rPr lang="sr-Cyrl-RS" sz="600">
                          <a:effectLst/>
                        </a:rPr>
                        <a:t>висина  објекта</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висина за објекте до слемена је до 9</a:t>
                      </a:r>
                      <a:r>
                        <a:rPr lang="sr-Latn-RS" sz="600">
                          <a:effectLst/>
                        </a:rPr>
                        <a:t> m</a:t>
                      </a:r>
                      <a:r>
                        <a:rPr lang="sr-Cyrl-RS" sz="600">
                          <a:effectLst/>
                        </a:rPr>
                        <a:t> (изузетно и само у вези са посебним технолошким захтевима до максимално 18 </a:t>
                      </a:r>
                      <a:r>
                        <a:rPr lang="sr-Latn-RS" sz="600">
                          <a:effectLst/>
                        </a:rPr>
                        <a:t>m</a:t>
                      </a:r>
                      <a:r>
                        <a:rPr lang="sr-Cyrl-RS" sz="600">
                          <a:effectLst/>
                        </a:rPr>
                        <a:t>), са одговарајућим бројем етажа у односу на намену и технолошке потребе.</a:t>
                      </a:r>
                      <a:endParaRPr lang="en-US" sz="600">
                        <a:effectLst/>
                      </a:endParaRPr>
                    </a:p>
                    <a:p>
                      <a:pPr indent="419100" algn="just">
                        <a:spcAft>
                          <a:spcPts val="600"/>
                        </a:spcAft>
                      </a:pPr>
                      <a:r>
                        <a:rPr lang="sr-Cyrl-RS" sz="600">
                          <a:effectLst/>
                        </a:rPr>
                        <a:t>дозвољава се да за поједине делове објекта (реперне делове, куле, рекламне паное, посебне делове конструкцие или техничке инсталације...) висина буде до 18 </a:t>
                      </a:r>
                      <a:r>
                        <a:rPr lang="sr-Latn-RS" sz="600">
                          <a:effectLst/>
                        </a:rPr>
                        <a:t>m</a:t>
                      </a:r>
                      <a:r>
                        <a:rPr lang="sr-Cyrl-RS" sz="600">
                          <a:effectLst/>
                        </a:rPr>
                        <a:t>, према технолошким потребама</a:t>
                      </a:r>
                      <a:r>
                        <a:rPr lang="ru-RU" sz="600">
                          <a:effectLst/>
                        </a:rPr>
                        <a:t>.</a:t>
                      </a:r>
                      <a:endParaRPr lang="en-US" sz="600">
                        <a:effectLst/>
                        <a:latin typeface="Times New Roman"/>
                        <a:ea typeface="Times New Roman"/>
                      </a:endParaRPr>
                    </a:p>
                  </a:txBody>
                  <a:tcPr marL="14526" marR="14526" marT="0" marB="0"/>
                </a:tc>
              </a:tr>
              <a:tr h="275712">
                <a:tc>
                  <a:txBody>
                    <a:bodyPr/>
                    <a:lstStyle/>
                    <a:p>
                      <a:pPr indent="419100" algn="just">
                        <a:spcAft>
                          <a:spcPts val="600"/>
                        </a:spcAft>
                      </a:pPr>
                      <a:r>
                        <a:rPr lang="sr-Cyrl-RS" sz="600">
                          <a:effectLst/>
                        </a:rPr>
                        <a:t>положај објекта у односу на регулациону линију</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Објекте постављати у оквиру зоне грађења; мин. 5 </a:t>
                      </a:r>
                      <a:r>
                        <a:rPr lang="sr-Latn-RS" sz="600">
                          <a:effectLst/>
                        </a:rPr>
                        <a:t>m</a:t>
                      </a:r>
                      <a:r>
                        <a:rPr lang="sr-Cyrl-RS" sz="600">
                          <a:effectLst/>
                        </a:rPr>
                        <a:t> од регулационе линије главне саобраћајнице; у случају када је потребно формирати посебан паркинг за потребе посетилаца изван ограђеног простора 15 </a:t>
                      </a:r>
                      <a:r>
                        <a:rPr lang="sr-Latn-RS" sz="600">
                          <a:effectLst/>
                        </a:rPr>
                        <a:t>m</a:t>
                      </a:r>
                      <a:endParaRPr lang="en-US" sz="600">
                        <a:effectLst/>
                        <a:latin typeface="Times New Roman"/>
                        <a:ea typeface="Times New Roman"/>
                      </a:endParaRPr>
                    </a:p>
                  </a:txBody>
                  <a:tcPr marL="14526" marR="14526" marT="0" marB="0"/>
                </a:tc>
              </a:tr>
              <a:tr h="275712">
                <a:tc>
                  <a:txBody>
                    <a:bodyPr/>
                    <a:lstStyle/>
                    <a:p>
                      <a:pPr indent="419100" algn="just">
                        <a:spcAft>
                          <a:spcPts val="600"/>
                        </a:spcAft>
                      </a:pPr>
                      <a:r>
                        <a:rPr lang="sr-Cyrl-RS" sz="600">
                          <a:effectLst/>
                        </a:rPr>
                        <a:t>растојање од бочне и задње границе парцеле</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препоручена растојања објекта од ивице парцеле су минимално ½ висине објекта, а уколико је објекат нижи од 12 </a:t>
                      </a:r>
                      <a:r>
                        <a:rPr lang="sr-Latn-RS" sz="600">
                          <a:effectLst/>
                        </a:rPr>
                        <a:t>m</a:t>
                      </a:r>
                      <a:r>
                        <a:rPr lang="sr-Cyrl-RS" sz="600">
                          <a:effectLst/>
                        </a:rPr>
                        <a:t> минимално удаљење од бочних и задње границе парцеле не може бити мање од 4 </a:t>
                      </a:r>
                      <a:r>
                        <a:rPr lang="sr-Latn-RS" sz="600">
                          <a:effectLst/>
                        </a:rPr>
                        <a:t>m</a:t>
                      </a:r>
                      <a:endParaRPr lang="en-US" sz="600">
                        <a:effectLst/>
                        <a:latin typeface="Times New Roman"/>
                        <a:ea typeface="Times New Roman"/>
                      </a:endParaRPr>
                    </a:p>
                  </a:txBody>
                  <a:tcPr marL="14526" marR="14526" marT="0" marB="0"/>
                </a:tc>
              </a:tr>
              <a:tr h="275712">
                <a:tc>
                  <a:txBody>
                    <a:bodyPr/>
                    <a:lstStyle/>
                    <a:p>
                      <a:pPr indent="419100" algn="just">
                        <a:spcAft>
                          <a:spcPts val="600"/>
                        </a:spcAft>
                      </a:pPr>
                      <a:r>
                        <a:rPr lang="sr-Cyrl-RS" sz="600">
                          <a:effectLst/>
                        </a:rPr>
                        <a:t>међусобно растојање објеката у оквиру парцеле</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дозвољена је изградња више објеката на парцели; међусобно растојање је минимално 1/2 висине вишег објекта, а за објекте ниже од 8 m не може бити мање од 4 m, а у складу са технолошким  потребама.</a:t>
                      </a:r>
                      <a:endParaRPr lang="en-US" sz="600">
                        <a:effectLst/>
                        <a:latin typeface="Times New Roman"/>
                        <a:ea typeface="Times New Roman"/>
                      </a:endParaRPr>
                    </a:p>
                  </a:txBody>
                  <a:tcPr marL="14526" marR="14526" marT="0" marB="0"/>
                </a:tc>
              </a:tr>
              <a:tr h="137855">
                <a:tc>
                  <a:txBody>
                    <a:bodyPr/>
                    <a:lstStyle/>
                    <a:p>
                      <a:pPr indent="419100" algn="just">
                        <a:spcAft>
                          <a:spcPts val="600"/>
                        </a:spcAft>
                      </a:pPr>
                      <a:r>
                        <a:rPr lang="sr-Cyrl-RS" sz="600">
                          <a:effectLst/>
                        </a:rPr>
                        <a:t>кота приземља </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кота приземља се одређује у зависности од технолошких потреба, </a:t>
                      </a:r>
                      <a:endParaRPr lang="en-US" sz="600">
                        <a:effectLst/>
                        <a:latin typeface="Times New Roman"/>
                        <a:ea typeface="Times New Roman"/>
                      </a:endParaRPr>
                    </a:p>
                  </a:txBody>
                  <a:tcPr marL="14526" marR="14526" marT="0" marB="0"/>
                </a:tc>
              </a:tr>
              <a:tr h="792670">
                <a:tc>
                  <a:txBody>
                    <a:bodyPr/>
                    <a:lstStyle/>
                    <a:p>
                      <a:pPr indent="419100" algn="just">
                        <a:spcAft>
                          <a:spcPts val="600"/>
                        </a:spcAft>
                      </a:pPr>
                      <a:r>
                        <a:rPr lang="sr-Cyrl-RS" sz="600">
                          <a:effectLst/>
                        </a:rPr>
                        <a:t>правила и услови  за интервенције на постојећим објектима</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сви постојећи објекти на парцели могу се реконструисати, доградити или надзидати у оквиру дозвољених урбанистичких параметара;</a:t>
                      </a:r>
                      <a:endParaRPr lang="en-US" sz="600">
                        <a:effectLst/>
                      </a:endParaRPr>
                    </a:p>
                    <a:p>
                      <a:pPr indent="419100" algn="just">
                        <a:spcAft>
                          <a:spcPts val="600"/>
                        </a:spcAft>
                      </a:pPr>
                      <a:r>
                        <a:rPr lang="sr-Cyrl-RS" sz="600">
                          <a:effectLst/>
                        </a:rPr>
                        <a:t>постојећи објекти на парцели чији индекс изграђености премашује дозвољени и/или није у складу са прописаним правилима о растојањима од граница парцела и суседних објеката, не могу се дограђивати, већ је дозвољено само текуће и инвестиционо одржавање; ако се такав објекат уклања и замењује другим, за њега важе правила као и за нову изградњу у овој зони; исто важи и у случају када су одступања настала услед промене регулације при реконструкцији саобраћајнице; </a:t>
                      </a:r>
                      <a:endParaRPr lang="en-US" sz="600">
                        <a:effectLst/>
                        <a:latin typeface="Times New Roman"/>
                        <a:ea typeface="Times New Roman"/>
                      </a:endParaRPr>
                    </a:p>
                  </a:txBody>
                  <a:tcPr marL="14526" marR="14526" marT="0" marB="0"/>
                </a:tc>
              </a:tr>
              <a:tr h="137855">
                <a:tc>
                  <a:txBody>
                    <a:bodyPr/>
                    <a:lstStyle/>
                    <a:p>
                      <a:pPr indent="419100" algn="just">
                        <a:spcAft>
                          <a:spcPts val="600"/>
                        </a:spcAft>
                      </a:pPr>
                      <a:r>
                        <a:rPr lang="sr-Cyrl-RS" sz="600">
                          <a:effectLst/>
                        </a:rPr>
                        <a:t>услови за слободне и зелене површине</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минимално под уређеним зеленим површинама је 30% од чега су незастрте зелене површине минимално 20%</a:t>
                      </a:r>
                      <a:endParaRPr lang="en-US" sz="600">
                        <a:effectLst/>
                        <a:latin typeface="Times New Roman"/>
                        <a:ea typeface="Times New Roman"/>
                      </a:endParaRPr>
                    </a:p>
                  </a:txBody>
                  <a:tcPr marL="14526" marR="14526" marT="0" marB="0"/>
                </a:tc>
              </a:tr>
              <a:tr h="137855">
                <a:tc>
                  <a:txBody>
                    <a:bodyPr/>
                    <a:lstStyle/>
                    <a:p>
                      <a:pPr indent="419100" algn="just">
                        <a:spcAft>
                          <a:spcPts val="600"/>
                        </a:spcAft>
                      </a:pPr>
                      <a:r>
                        <a:rPr lang="sr-Cyrl-RS" sz="600">
                          <a:effectLst/>
                        </a:rPr>
                        <a:t>решење паркирања </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паркирање решити на парцели изградњом гараже или на отвореном паркингу  у оквиру парцеле.</a:t>
                      </a:r>
                      <a:endParaRPr lang="en-US" sz="600">
                        <a:effectLst/>
                        <a:latin typeface="Times New Roman"/>
                        <a:ea typeface="Times New Roman"/>
                      </a:endParaRPr>
                    </a:p>
                  </a:txBody>
                  <a:tcPr marL="14526" marR="14526" marT="0" marB="0"/>
                </a:tc>
              </a:tr>
              <a:tr h="206784">
                <a:tc>
                  <a:txBody>
                    <a:bodyPr/>
                    <a:lstStyle/>
                    <a:p>
                      <a:pPr indent="419100" algn="just">
                        <a:spcAft>
                          <a:spcPts val="600"/>
                        </a:spcAft>
                      </a:pPr>
                      <a:r>
                        <a:rPr lang="sr-Cyrl-RS" sz="600">
                          <a:effectLst/>
                        </a:rPr>
                        <a:t>архитектонско обликовање</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објекат пројектовати у духу савремене архитектуре, користећи савремене квалитетне материјале  и боје и принцип рационалности.</a:t>
                      </a:r>
                      <a:endParaRPr lang="en-US" sz="600">
                        <a:effectLst/>
                        <a:latin typeface="Times New Roman"/>
                        <a:ea typeface="Times New Roman"/>
                      </a:endParaRPr>
                    </a:p>
                  </a:txBody>
                  <a:tcPr marL="14526" marR="14526" marT="0" marB="0"/>
                </a:tc>
              </a:tr>
              <a:tr h="206784">
                <a:tc>
                  <a:txBody>
                    <a:bodyPr/>
                    <a:lstStyle/>
                    <a:p>
                      <a:pPr indent="419100" algn="just">
                        <a:spcAft>
                          <a:spcPts val="600"/>
                        </a:spcAft>
                      </a:pPr>
                      <a:r>
                        <a:rPr lang="sr-Cyrl-RS" sz="600">
                          <a:effectLst/>
                        </a:rPr>
                        <a:t>услови за ограђивање парцеле</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a:effectLst/>
                        </a:rPr>
                        <a:t>грађевинске парцеле према улици и према суседним парцелама могу се ограђивати зиданом или транспарентном оградом до висине од 2,2 </a:t>
                      </a:r>
                      <a:r>
                        <a:rPr lang="sr-Latn-RS" sz="600">
                          <a:effectLst/>
                        </a:rPr>
                        <a:t>m</a:t>
                      </a:r>
                      <a:r>
                        <a:rPr lang="sr-Cyrl-RS" sz="600">
                          <a:effectLst/>
                        </a:rPr>
                        <a:t> (рачунајући од коте тротоара).</a:t>
                      </a:r>
                      <a:endParaRPr lang="en-US" sz="600">
                        <a:effectLst/>
                        <a:latin typeface="Times New Roman"/>
                        <a:ea typeface="Times New Roman"/>
                      </a:endParaRPr>
                    </a:p>
                  </a:txBody>
                  <a:tcPr marL="14526" marR="14526" marT="0" marB="0"/>
                </a:tc>
              </a:tr>
              <a:tr h="206784">
                <a:tc>
                  <a:txBody>
                    <a:bodyPr/>
                    <a:lstStyle/>
                    <a:p>
                      <a:pPr indent="419100" algn="just">
                        <a:spcAft>
                          <a:spcPts val="600"/>
                        </a:spcAft>
                      </a:pPr>
                      <a:r>
                        <a:rPr lang="sr-Cyrl-RS" sz="600">
                          <a:effectLst/>
                        </a:rPr>
                        <a:t>минимални степен опремљености комуналном инфраструктуром</a:t>
                      </a:r>
                      <a:endParaRPr lang="en-US" sz="600">
                        <a:effectLst/>
                        <a:latin typeface="Times New Roman"/>
                        <a:ea typeface="Times New Roman"/>
                      </a:endParaRPr>
                    </a:p>
                  </a:txBody>
                  <a:tcPr marL="14526" marR="14526" marT="0" marB="0"/>
                </a:tc>
                <a:tc>
                  <a:txBody>
                    <a:bodyPr/>
                    <a:lstStyle/>
                    <a:p>
                      <a:pPr indent="419100" algn="just">
                        <a:spcAft>
                          <a:spcPts val="600"/>
                        </a:spcAft>
                      </a:pPr>
                      <a:r>
                        <a:rPr lang="sr-Cyrl-RS" sz="600" dirty="0">
                          <a:effectLst/>
                        </a:rPr>
                        <a:t>нови објекат мора имати прикључак на водоводну, канализациону енергетску и телекомуникациону мрежу.</a:t>
                      </a:r>
                      <a:endParaRPr lang="en-US" sz="600" dirty="0">
                        <a:effectLst/>
                        <a:latin typeface="Times New Roman"/>
                        <a:ea typeface="Times New Roman"/>
                      </a:endParaRPr>
                    </a:p>
                  </a:txBody>
                  <a:tcPr marL="14526" marR="14526" marT="0" marB="0"/>
                </a:tc>
              </a:tr>
            </a:tbl>
          </a:graphicData>
        </a:graphic>
      </p:graphicFrame>
    </p:spTree>
    <p:extLst>
      <p:ext uri="{BB962C8B-B14F-4D97-AF65-F5344CB8AC3E}">
        <p14:creationId xmlns:p14="http://schemas.microsoft.com/office/powerpoint/2010/main" val="369621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A7CE6A-0939-B25D-93B7-7EBCB75C1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F53B4A6-CBD5-298A-A58E-1E06F17E56A5}"/>
              </a:ext>
            </a:extLst>
          </p:cNvPr>
          <p:cNvSpPr>
            <a:spLocks noGrp="1"/>
          </p:cNvSpPr>
          <p:nvPr>
            <p:ph type="title"/>
          </p:nvPr>
        </p:nvSpPr>
        <p:spPr>
          <a:xfrm>
            <a:off x="457200" y="-30162"/>
            <a:ext cx="8077200" cy="639762"/>
          </a:xfrm>
        </p:spPr>
        <p:txBody>
          <a:bodyPr>
            <a:normAutofit/>
          </a:bodyPr>
          <a:lstStyle/>
          <a:p>
            <a:pPr lvl="1" algn="ctr" rtl="0">
              <a:spcBef>
                <a:spcPct val="0"/>
              </a:spcBef>
            </a:pPr>
            <a:r>
              <a:rPr lang="en-US" sz="2400" b="1" dirty="0">
                <a:effectLst/>
                <a:latin typeface="Calibri" panose="020F0502020204030204" pitchFamily="34" charset="0"/>
                <a:ea typeface="Calibri" panose="020F0502020204030204" pitchFamily="34" charset="0"/>
                <a:cs typeface="Calibri" panose="020F0502020204030204" pitchFamily="34" charset="0"/>
              </a:rPr>
              <a:t>СПРОВОЂЕЊЕ ПЛАНА</a:t>
            </a:r>
            <a:endParaRPr lang="en-US" sz="2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4E0590FE-F96A-A8AD-04AE-6E64662F425E}"/>
              </a:ext>
            </a:extLst>
          </p:cNvPr>
          <p:cNvSpPr>
            <a:spLocks noGrp="1"/>
          </p:cNvSpPr>
          <p:nvPr>
            <p:ph idx="1"/>
          </p:nvPr>
        </p:nvSpPr>
        <p:spPr>
          <a:xfrm>
            <a:off x="228600" y="533400"/>
            <a:ext cx="8839200" cy="6248400"/>
          </a:xfrm>
        </p:spPr>
        <p:txBody>
          <a:bodyPr>
            <a:normAutofit fontScale="92500" lnSpcReduction="20000"/>
          </a:bodyPr>
          <a:lstStyle/>
          <a:p>
            <a:pPr marL="431800" marR="0" indent="0">
              <a:spcBef>
                <a:spcPts val="1500"/>
              </a:spcBef>
              <a:spcAft>
                <a:spcPts val="600"/>
              </a:spcAft>
              <a:tabLst>
                <a:tab pos="4843145" algn="l"/>
                <a:tab pos="457200" algn="l"/>
              </a:tabLst>
            </a:pPr>
            <a:r>
              <a:rPr lang="sr-Cyrl-RS" sz="1800" b="1" dirty="0">
                <a:effectLst/>
              </a:rPr>
              <a:t>ДИРЕКТНА ПРИМЕНА ПЛАНА ГЕНЕРАЛНЕ РЕГУЛАЦИЈЕ </a:t>
            </a:r>
            <a:endParaRPr lang="en-US" sz="1800" b="1" dirty="0">
              <a:effectLst/>
            </a:endParaRPr>
          </a:p>
          <a:p>
            <a:pPr marL="0" marR="0" indent="419100" algn="just"/>
            <a:r>
              <a:rPr lang="sr-Cyrl-RS" sz="1800" dirty="0">
                <a:effectLst/>
                <a:ea typeface="Times New Roman" panose="02020603050405020304" pitchFamily="18" charset="0"/>
              </a:rPr>
              <a:t>Планом генералне регулације утврђују се правила уређења и правила грађења за директну примену за делове Планског подручја за које није предвиђено доношење нових планова детаљне регулације или урбанистичких пројеката. </a:t>
            </a:r>
            <a:endParaRPr lang="en-US" sz="1800" dirty="0">
              <a:effectLst/>
              <a:ea typeface="Times New Roman" panose="02020603050405020304" pitchFamily="18" charset="0"/>
            </a:endParaRPr>
          </a:p>
          <a:p>
            <a:pPr marL="0" marR="0" indent="419100" algn="just"/>
            <a:r>
              <a:rPr lang="sr-Cyrl-RS" sz="1800" dirty="0">
                <a:effectLst/>
                <a:ea typeface="Times New Roman" panose="02020603050405020304" pitchFamily="18" charset="0"/>
              </a:rPr>
              <a:t>На основу утврђених правила уређења и правила грађења у Плану генералне регулације надлежни градски орган може да изда информацију о локацији или локацијске услове, односно, може да се покрене поступак за утврђивање јавног интереса и спровођење експропријације за планиране намене (локације) које су од јавног </a:t>
            </a:r>
            <a:r>
              <a:rPr lang="sr-Cyrl-RS" sz="1800" dirty="0">
                <a:effectLst/>
                <a:latin typeface="Calibri" panose="020F0502020204030204" pitchFamily="34" charset="0"/>
                <a:ea typeface="Times New Roman" panose="02020603050405020304" pitchFamily="18" charset="0"/>
                <a:cs typeface="Calibri" panose="020F0502020204030204" pitchFamily="34" charset="0"/>
              </a:rPr>
              <a:t>интереса.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800" b="1" dirty="0">
                <a:effectLst/>
                <a:latin typeface="Calibri" panose="020F0502020204030204" pitchFamily="34" charset="0"/>
                <a:ea typeface="Times New Roman" panose="02020603050405020304" pitchFamily="18" charset="0"/>
                <a:cs typeface="Calibri" panose="020F0502020204030204" pitchFamily="34" charset="0"/>
              </a:rPr>
              <a:t>ИНДИРЕКТНА ПРИМЕНА ПЛАНА ГЕНЕРАЛНЕ РЕГУЛАЦИЈЕ</a:t>
            </a:r>
            <a:endParaRPr lang="sr-Cyrl-RS" sz="1800" b="1" dirty="0">
              <a:effectLst/>
              <a:latin typeface="Calibri" panose="020F0502020204030204" pitchFamily="34" charset="0"/>
              <a:ea typeface="Times New Roman" panose="02020603050405020304" pitchFamily="18" charset="0"/>
              <a:cs typeface="Calibri" panose="020F0502020204030204" pitchFamily="34" charset="0"/>
            </a:endParaRPr>
          </a:p>
          <a:p>
            <a:r>
              <a:rPr lang="sr-Cyrl-RS" sz="1800" dirty="0">
                <a:latin typeface="Calibri" panose="020F0502020204030204" pitchFamily="34" charset="0"/>
                <a:ea typeface="Times New Roman" panose="02020603050405020304" pitchFamily="18" charset="0"/>
                <a:cs typeface="Calibri" panose="020F0502020204030204" pitchFamily="34" charset="0"/>
              </a:rPr>
              <a:t>ПДР -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Комплекс</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Љубичево</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sr-Cyrl-RS" sz="1800" dirty="0">
              <a:effectLst/>
              <a:latin typeface="Calibri" panose="020F0502020204030204" pitchFamily="34" charset="0"/>
              <a:ea typeface="Times New Roman" panose="02020603050405020304" pitchFamily="18" charset="0"/>
              <a:cs typeface="Calibri" panose="020F0502020204030204" pitchFamily="34" charset="0"/>
            </a:endParaRPr>
          </a:p>
          <a:p>
            <a:r>
              <a:rPr lang="sr-Cyrl-RS" sz="1800" dirty="0">
                <a:cs typeface="Calibri" panose="020F0502020204030204" pitchFamily="34" charset="0"/>
              </a:rPr>
              <a:t>УП - </a:t>
            </a:r>
            <a:r>
              <a:rPr lang="en-US" sz="1800" dirty="0" err="1">
                <a:effectLst/>
                <a:ea typeface="Times New Roman" panose="02020603050405020304" pitchFamily="18" charset="0"/>
              </a:rPr>
              <a:t>просторне</a:t>
            </a:r>
            <a:r>
              <a:rPr lang="en-US" sz="1800" dirty="0">
                <a:effectLst/>
                <a:ea typeface="Times New Roman" panose="02020603050405020304" pitchFamily="18" charset="0"/>
              </a:rPr>
              <a:t> </a:t>
            </a:r>
            <a:r>
              <a:rPr lang="en-US" sz="1800" dirty="0" err="1">
                <a:effectLst/>
                <a:ea typeface="Times New Roman" panose="02020603050405020304" pitchFamily="18" charset="0"/>
              </a:rPr>
              <a:t>целине</a:t>
            </a:r>
            <a:r>
              <a:rPr lang="en-US" sz="1800" dirty="0">
                <a:effectLst/>
                <a:ea typeface="Times New Roman" panose="02020603050405020304" pitchFamily="18" charset="0"/>
              </a:rPr>
              <a:t> </a:t>
            </a:r>
            <a:r>
              <a:rPr lang="en-US" sz="1800" dirty="0" err="1">
                <a:effectLst/>
                <a:ea typeface="Times New Roman" panose="02020603050405020304" pitchFamily="18" charset="0"/>
              </a:rPr>
              <a:t>намењене</a:t>
            </a:r>
            <a:r>
              <a:rPr lang="en-US" sz="1800" dirty="0">
                <a:effectLst/>
                <a:ea typeface="Times New Roman" panose="02020603050405020304" pitchFamily="18" charset="0"/>
              </a:rPr>
              <a:t> </a:t>
            </a:r>
            <a:r>
              <a:rPr lang="en-US" sz="1800" dirty="0" err="1">
                <a:effectLst/>
                <a:ea typeface="Times New Roman" panose="02020603050405020304" pitchFamily="18" charset="0"/>
              </a:rPr>
              <a:t>туризму</a:t>
            </a:r>
            <a:r>
              <a:rPr lang="en-US" sz="1800" dirty="0">
                <a:effectLst/>
                <a:ea typeface="Times New Roman" panose="02020603050405020304" pitchFamily="18" charset="0"/>
              </a:rPr>
              <a:t>, </a:t>
            </a:r>
            <a:r>
              <a:rPr lang="en-US" sz="1800" dirty="0" err="1">
                <a:effectLst/>
                <a:ea typeface="Times New Roman" panose="02020603050405020304" pitchFamily="18" charset="0"/>
              </a:rPr>
              <a:t>спорту</a:t>
            </a:r>
            <a:r>
              <a:rPr lang="en-US" sz="1800" dirty="0">
                <a:effectLst/>
                <a:ea typeface="Times New Roman" panose="02020603050405020304" pitchFamily="18" charset="0"/>
              </a:rPr>
              <a:t> и </a:t>
            </a:r>
            <a:r>
              <a:rPr lang="en-US" sz="1800" dirty="0" err="1">
                <a:effectLst/>
                <a:ea typeface="Times New Roman" panose="02020603050405020304" pitchFamily="18" charset="0"/>
              </a:rPr>
              <a:t>рекреацији</a:t>
            </a:r>
            <a:endParaRPr lang="sr-Cyrl-RS" sz="1800" dirty="0">
              <a:effectLst/>
              <a:ea typeface="Times New Roman" panose="02020603050405020304" pitchFamily="18" charset="0"/>
            </a:endParaRPr>
          </a:p>
          <a:p>
            <a:endParaRPr lang="sr-Cyrl-RS" sz="1800" dirty="0">
              <a:effectLst/>
              <a:latin typeface="Calibri" panose="020F0502020204030204" pitchFamily="34" charset="0"/>
              <a:ea typeface="Times New Roman" panose="02020603050405020304" pitchFamily="18" charset="0"/>
              <a:cs typeface="Calibri" panose="020F0502020204030204" pitchFamily="34" charset="0"/>
            </a:endParaRPr>
          </a:p>
          <a:p>
            <a:r>
              <a:rPr lang="sr-Cyrl-RS" sz="1800" dirty="0">
                <a:effectLst/>
                <a:latin typeface="Calibri" panose="020F0502020204030204" pitchFamily="34" charset="0"/>
                <a:ea typeface="Times New Roman" panose="02020603050405020304" pitchFamily="18" charset="0"/>
                <a:cs typeface="Calibri" panose="020F0502020204030204" pitchFamily="34" charset="0"/>
              </a:rPr>
              <a:t>На снази остаје План детаљне регулације водоизворишта „Кључ“.</a:t>
            </a:r>
          </a:p>
          <a:p>
            <a:pPr lvl="0"/>
            <a:r>
              <a:rPr lang="sr-Cyrl-RS" sz="1800" dirty="0"/>
              <a:t>Измене и допуне Просторног плана Града Пожаревца примењују се директно за појас гасовода.</a:t>
            </a:r>
            <a:endParaRPr lang="en-US" sz="1800" dirty="0"/>
          </a:p>
          <a:p>
            <a:pPr marL="0" marR="0" indent="419100" algn="just"/>
            <a:r>
              <a:rPr lang="sr-Cyrl-RS" sz="1800" dirty="0" smtClean="0">
                <a:latin typeface="Calibri" panose="020F0502020204030204" pitchFamily="34" charset="0"/>
                <a:ea typeface="Times New Roman" panose="02020603050405020304" pitchFamily="18" charset="0"/>
                <a:cs typeface="Calibri" panose="020F0502020204030204" pitchFamily="34" charset="0"/>
              </a:rPr>
              <a:t>Пр</a:t>
            </a:r>
            <a:r>
              <a:rPr lang="sr-Cyrl-RS" sz="1800" dirty="0" smtClean="0">
                <a:effectLst/>
                <a:latin typeface="Calibri" panose="020F0502020204030204" pitchFamily="34" charset="0"/>
                <a:ea typeface="Times New Roman" panose="02020603050405020304" pitchFamily="18" charset="0"/>
                <a:cs typeface="Calibri" panose="020F0502020204030204" pitchFamily="34" charset="0"/>
              </a:rPr>
              <a:t>осторни </a:t>
            </a:r>
            <a:r>
              <a:rPr lang="sr-Cyrl-RS" sz="1800" dirty="0">
                <a:effectLst/>
                <a:latin typeface="Calibri" panose="020F0502020204030204" pitchFamily="34" charset="0"/>
                <a:ea typeface="Times New Roman" panose="02020603050405020304" pitchFamily="18" charset="0"/>
                <a:cs typeface="Calibri" panose="020F0502020204030204" pitchFamily="34" charset="0"/>
              </a:rPr>
              <a:t>план подручја посебне намене инфраструктурног коридора државног пута IБ реда, Аутопут Е-75 Београд-Ниш (петља „Пожаревац”) – Пожаревац (обилазница) – Велико Градиште – Голубац се спроводи директно у појасу регулације државног пута; </a:t>
            </a:r>
            <a:endParaRPr lang="sr-Cyrl-RS" sz="1800" dirty="0">
              <a:latin typeface="Calibri" panose="020F0502020204030204" pitchFamily="34" charset="0"/>
              <a:ea typeface="Times New Roman" panose="02020603050405020304" pitchFamily="18" charset="0"/>
              <a:cs typeface="Calibri" panose="020F0502020204030204" pitchFamily="34" charset="0"/>
            </a:endParaRPr>
          </a:p>
          <a:p>
            <a:pPr marL="0" marR="0" indent="419100" algn="just"/>
            <a:r>
              <a:rPr lang="sr-Cyrl-RS" sz="1800" dirty="0">
                <a:effectLst/>
                <a:latin typeface="Calibri" panose="020F0502020204030204" pitchFamily="34" charset="0"/>
                <a:ea typeface="Times New Roman" panose="02020603050405020304" pitchFamily="18" charset="0"/>
                <a:cs typeface="Calibri" panose="020F0502020204030204" pitchFamily="34" charset="0"/>
              </a:rPr>
              <a:t>Просторни план се спроводи индиректно (овим планом генералне регулације) у обухвату заштитног појаса и појаса контролисане градње који улазе у обухват овог ПГР-а. У том обухвату, постоји могућност усаглашавања решења из овог ПГР након утврђивања коначног стања инфраструктурног коридора кроз измене и допуне ППППН. У случају измена и допуна плана вишег реда, примењиваће се правила уређења и правила грађења из плана вишег реда.</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3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3984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A7CE6A-0939-B25D-93B7-7EBCB75C1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F53B4A6-CBD5-298A-A58E-1E06F17E56A5}"/>
              </a:ext>
            </a:extLst>
          </p:cNvPr>
          <p:cNvSpPr>
            <a:spLocks noGrp="1"/>
          </p:cNvSpPr>
          <p:nvPr>
            <p:ph type="title"/>
          </p:nvPr>
        </p:nvSpPr>
        <p:spPr>
          <a:xfrm>
            <a:off x="457200" y="-30162"/>
            <a:ext cx="8077200" cy="639762"/>
          </a:xfrm>
        </p:spPr>
        <p:txBody>
          <a:bodyPr>
            <a:normAutofit/>
          </a:bodyPr>
          <a:lstStyle/>
          <a:p>
            <a:pPr lvl="1" algn="ctr" rtl="0">
              <a:spcBef>
                <a:spcPct val="0"/>
              </a:spcBef>
            </a:pPr>
            <a:r>
              <a:rPr lang="en-US" sz="2400" b="1" dirty="0">
                <a:effectLst/>
                <a:latin typeface="Calibri" panose="020F0502020204030204" pitchFamily="34" charset="0"/>
                <a:ea typeface="Calibri" panose="020F0502020204030204" pitchFamily="34" charset="0"/>
                <a:cs typeface="Calibri" panose="020F0502020204030204" pitchFamily="34" charset="0"/>
              </a:rPr>
              <a:t>СПРОВОЂЕЊЕ ПЛАНА</a:t>
            </a:r>
            <a:endParaRPr lang="en-US" sz="2400" b="1"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852" y="1219199"/>
            <a:ext cx="8989948" cy="4796373"/>
          </a:xfrm>
        </p:spPr>
      </p:pic>
    </p:spTree>
    <p:extLst>
      <p:ext uri="{BB962C8B-B14F-4D97-AF65-F5344CB8AC3E}">
        <p14:creationId xmlns:p14="http://schemas.microsoft.com/office/powerpoint/2010/main" val="276656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AD92B1-007F-687A-75C0-7B7F0952E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93D0C14-D25B-9D55-493A-DDD94FC1F4D1}"/>
              </a:ext>
            </a:extLst>
          </p:cNvPr>
          <p:cNvSpPr>
            <a:spLocks noGrp="1"/>
          </p:cNvSpPr>
          <p:nvPr>
            <p:ph type="title"/>
          </p:nvPr>
        </p:nvSpPr>
        <p:spPr>
          <a:xfrm>
            <a:off x="457200" y="293914"/>
            <a:ext cx="8229600" cy="925286"/>
          </a:xfrm>
        </p:spPr>
        <p:txBody>
          <a:bodyPr>
            <a:normAutofit fontScale="90000"/>
          </a:bodyPr>
          <a:lstStyle/>
          <a:p>
            <a:r>
              <a:rPr lang="sr-Cyrl-RS" sz="2400" dirty="0"/>
              <a:t>Књига </a:t>
            </a:r>
            <a:r>
              <a:rPr lang="sr-Latn-RS" sz="2400" dirty="0"/>
              <a:t>II: </a:t>
            </a:r>
            <a:r>
              <a:rPr lang="sr-Cyrl-RS" sz="2400" dirty="0"/>
              <a:t>ДОКУМЕНТАЦИОНА ОСНОВА</a:t>
            </a:r>
            <a:r>
              <a:rPr lang="en-US" sz="2400" dirty="0"/>
              <a:t/>
            </a:r>
            <a:br>
              <a:rPr lang="en-US" sz="2400" dirty="0"/>
            </a:br>
            <a:r>
              <a:rPr lang="sr-Cyrl-RS" sz="2400" b="1" dirty="0"/>
              <a:t>Свеска 2: ИЗВЕШТАЈ О СТРАТЕШКОЈ ПРОЦЕНИ УТИЦАЈА </a:t>
            </a:r>
            <a:br>
              <a:rPr lang="sr-Cyrl-RS" sz="2400" b="1" dirty="0"/>
            </a:br>
            <a:r>
              <a:rPr lang="sr-Cyrl-RS" sz="2400" b="1" dirty="0"/>
              <a:t>ПЛАНА ГЕНЕРАЛНЕ РЕГУЛАЦИЈЕ ПОЖАРЕВАЦ 3 НА ЖИВОТНУ СРЕДИНУ</a:t>
            </a:r>
            <a:endParaRPr lang="en-US" sz="2400" dirty="0"/>
          </a:p>
        </p:txBody>
      </p:sp>
      <p:sp>
        <p:nvSpPr>
          <p:cNvPr id="3" name="Content Placeholder 2">
            <a:extLst>
              <a:ext uri="{FF2B5EF4-FFF2-40B4-BE49-F238E27FC236}">
                <a16:creationId xmlns:a16="http://schemas.microsoft.com/office/drawing/2014/main" xmlns="" id="{39076BF0-6DB0-2A8C-4D98-9B6079CC6585}"/>
              </a:ext>
            </a:extLst>
          </p:cNvPr>
          <p:cNvSpPr>
            <a:spLocks noGrp="1"/>
          </p:cNvSpPr>
          <p:nvPr>
            <p:ph idx="1"/>
          </p:nvPr>
        </p:nvSpPr>
        <p:spPr>
          <a:xfrm>
            <a:off x="76200" y="2286000"/>
            <a:ext cx="8991600" cy="4419600"/>
          </a:xfrm>
        </p:spPr>
        <p:txBody>
          <a:bodyPr>
            <a:normAutofit/>
          </a:bodyPr>
          <a:lstStyle/>
          <a:p>
            <a:endParaRPr lang="en-US" dirty="0"/>
          </a:p>
        </p:txBody>
      </p:sp>
      <p:pic>
        <p:nvPicPr>
          <p:cNvPr id="7" name="Picture 6">
            <a:extLst>
              <a:ext uri="{FF2B5EF4-FFF2-40B4-BE49-F238E27FC236}">
                <a16:creationId xmlns:a16="http://schemas.microsoft.com/office/drawing/2014/main" xmlns="" id="{D4D53468-DBDB-A9DE-6D9E-104E4728F6C3}"/>
              </a:ext>
            </a:extLst>
          </p:cNvPr>
          <p:cNvPicPr>
            <a:picLocks noChangeAspect="1"/>
          </p:cNvPicPr>
          <p:nvPr/>
        </p:nvPicPr>
        <p:blipFill>
          <a:blip r:embed="rId2"/>
          <a:srcRect l="45691" t="55264" r="27358" b="27127"/>
          <a:stretch/>
        </p:blipFill>
        <p:spPr>
          <a:xfrm>
            <a:off x="152400" y="1828800"/>
            <a:ext cx="8915400" cy="3276600"/>
          </a:xfrm>
          <a:prstGeom prst="rect">
            <a:avLst/>
          </a:prstGeom>
        </p:spPr>
      </p:pic>
    </p:spTree>
    <p:extLst>
      <p:ext uri="{BB962C8B-B14F-4D97-AF65-F5344CB8AC3E}">
        <p14:creationId xmlns:p14="http://schemas.microsoft.com/office/powerpoint/2010/main" val="97533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5B2152-3B31-1153-677A-5EEC55EF70A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480D44-E9A4-5DAF-A968-11632D6D7EE8}"/>
              </a:ext>
            </a:extLst>
          </p:cNvPr>
          <p:cNvSpPr>
            <a:spLocks noGrp="1"/>
          </p:cNvSpPr>
          <p:nvPr>
            <p:ph idx="1"/>
          </p:nvPr>
        </p:nvSpPr>
        <p:spPr>
          <a:xfrm>
            <a:off x="76200" y="2286000"/>
            <a:ext cx="8991600" cy="4419600"/>
          </a:xfrm>
        </p:spPr>
        <p:txBody>
          <a:bodyPr>
            <a:normAutofit/>
          </a:bodyPr>
          <a:lstStyle/>
          <a:p>
            <a:endParaRPr lang="en-US" dirty="0"/>
          </a:p>
        </p:txBody>
      </p:sp>
      <p:pic>
        <p:nvPicPr>
          <p:cNvPr id="5" name="Picture 4">
            <a:extLst>
              <a:ext uri="{FF2B5EF4-FFF2-40B4-BE49-F238E27FC236}">
                <a16:creationId xmlns:a16="http://schemas.microsoft.com/office/drawing/2014/main" xmlns="" id="{DA0CBB10-7919-9E71-22A8-776C40C354A1}"/>
              </a:ext>
            </a:extLst>
          </p:cNvPr>
          <p:cNvPicPr>
            <a:picLocks noChangeAspect="1"/>
          </p:cNvPicPr>
          <p:nvPr/>
        </p:nvPicPr>
        <p:blipFill>
          <a:blip r:embed="rId2"/>
          <a:srcRect l="30000" t="26296" r="11666" b="12963"/>
          <a:stretch/>
        </p:blipFill>
        <p:spPr>
          <a:xfrm>
            <a:off x="152400" y="838200"/>
            <a:ext cx="8763000" cy="5132614"/>
          </a:xfrm>
          <a:prstGeom prst="rect">
            <a:avLst/>
          </a:prstGeom>
        </p:spPr>
      </p:pic>
    </p:spTree>
    <p:extLst>
      <p:ext uri="{BB962C8B-B14F-4D97-AF65-F5344CB8AC3E}">
        <p14:creationId xmlns:p14="http://schemas.microsoft.com/office/powerpoint/2010/main" val="2027124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F42A3E8-60F9-6132-1DEF-9E97142DBAD7}"/>
              </a:ext>
            </a:extLst>
          </p:cNvPr>
          <p:cNvPicPr>
            <a:picLocks noGrp="1" noChangeAspect="1"/>
          </p:cNvPicPr>
          <p:nvPr>
            <p:ph idx="1"/>
          </p:nvPr>
        </p:nvPicPr>
        <p:blipFill>
          <a:blip r:embed="rId2"/>
          <a:srcRect l="29871" t="34303" r="11255" b="7207"/>
          <a:stretch/>
        </p:blipFill>
        <p:spPr>
          <a:xfrm>
            <a:off x="8021" y="381000"/>
            <a:ext cx="9135979" cy="5105400"/>
          </a:xfrm>
        </p:spPr>
      </p:pic>
    </p:spTree>
    <p:extLst>
      <p:ext uri="{BB962C8B-B14F-4D97-AF65-F5344CB8AC3E}">
        <p14:creationId xmlns:p14="http://schemas.microsoft.com/office/powerpoint/2010/main" val="401200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72AF8AA-79C7-B4A5-D077-5AFCF09F10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F8A299A-3218-6764-7A37-8A86BC5CCA65}"/>
              </a:ext>
            </a:extLst>
          </p:cNvPr>
          <p:cNvSpPr>
            <a:spLocks noGrp="1"/>
          </p:cNvSpPr>
          <p:nvPr>
            <p:ph idx="1"/>
          </p:nvPr>
        </p:nvSpPr>
        <p:spPr>
          <a:xfrm>
            <a:off x="152400" y="152400"/>
            <a:ext cx="8839200" cy="6553200"/>
          </a:xfrm>
        </p:spPr>
        <p:txBody>
          <a:bodyPr>
            <a:normAutofit fontScale="70000" lnSpcReduction="20000"/>
          </a:bodyPr>
          <a:lstStyle/>
          <a:p>
            <a:pPr algn="just"/>
            <a:r>
              <a:rPr lang="ru-RU" dirty="0"/>
              <a:t>Мањи негативни утицаји које је могуће очекивати реализацијом планских решења су ограниченог интензитета и просторних размера, што је потврђено кроз вишекритеријумску евалуацију планских решења. </a:t>
            </a:r>
          </a:p>
          <a:p>
            <a:pPr algn="just"/>
            <a:r>
              <a:rPr lang="ru-RU" dirty="0"/>
              <a:t>Посебан допринос види се у односу на социо-економске циљеве СПУ који ће реализацијом предметног плана бити значајно изражени. </a:t>
            </a:r>
          </a:p>
          <a:p>
            <a:pPr algn="just"/>
            <a:r>
              <a:rPr lang="ru-RU" b="1" dirty="0"/>
              <a:t>Планска концепција базира се на заштити простора и очувању квалитета животне средине, укључујући природну средину и културна добра. </a:t>
            </a:r>
          </a:p>
          <a:p>
            <a:pPr algn="just"/>
            <a:endParaRPr lang="ru-RU" b="1" dirty="0"/>
          </a:p>
          <a:p>
            <a:pPr algn="just"/>
            <a:r>
              <a:rPr lang="ru-RU" b="1" u="sng" dirty="0"/>
              <a:t>Закључак Извештаја о стратешкој процени </a:t>
            </a:r>
            <a:r>
              <a:rPr lang="ru-RU" b="1" u="sng" dirty="0" smtClean="0"/>
              <a:t>утицаја</a:t>
            </a:r>
            <a:r>
              <a:rPr lang="sr-Latn-RS" b="1" u="sng" dirty="0" smtClean="0"/>
              <a:t>:</a:t>
            </a:r>
          </a:p>
          <a:p>
            <a:pPr marL="0" indent="0" algn="just">
              <a:buNone/>
            </a:pPr>
            <a:r>
              <a:rPr lang="ru-RU" b="1" dirty="0" smtClean="0"/>
              <a:t>Планом </a:t>
            </a:r>
            <a:r>
              <a:rPr lang="ru-RU" b="1" dirty="0"/>
              <a:t>генералне регулације Пожаревац 3 и Извештајем о стратешкој процени утицаја на животну средину, анализирани могући утицаји планираних намена и предвидеђене одговарајуће планске смернице заштите и мере мониторинга, како би планиране активности биле у функцији реализације циљева одрживог развоја на предметном простору. У том контексту, предметни План генералне регулације сматра се у целости прихватљивим са аспекта могућих утицаја на животну средину.</a:t>
            </a:r>
            <a:endParaRPr lang="en-US" b="1" dirty="0"/>
          </a:p>
        </p:txBody>
      </p:sp>
    </p:spTree>
    <p:extLst>
      <p:ext uri="{BB962C8B-B14F-4D97-AF65-F5344CB8AC3E}">
        <p14:creationId xmlns:p14="http://schemas.microsoft.com/office/powerpoint/2010/main" val="169569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Autofit/>
          </a:bodyPr>
          <a:lstStyle/>
          <a:p>
            <a:pPr lvl="1" algn="ctr" rtl="0">
              <a:spcBef>
                <a:spcPct val="0"/>
              </a:spcBef>
            </a:pPr>
            <a:r>
              <a:rPr lang="sr-Cyrl-RS" sz="2800" b="1" dirty="0"/>
              <a:t>ОБУХВАТ ПЛАНА</a:t>
            </a:r>
            <a:endParaRPr lang="en-US" sz="2800" dirty="0"/>
          </a:p>
        </p:txBody>
      </p:sp>
      <p:sp>
        <p:nvSpPr>
          <p:cNvPr id="3" name="Content Placeholder 2"/>
          <p:cNvSpPr>
            <a:spLocks noGrp="1"/>
          </p:cNvSpPr>
          <p:nvPr>
            <p:ph idx="1"/>
          </p:nvPr>
        </p:nvSpPr>
        <p:spPr>
          <a:xfrm>
            <a:off x="228600" y="762000"/>
            <a:ext cx="8458200" cy="5867400"/>
          </a:xfrm>
        </p:spPr>
        <p:txBody>
          <a:bodyPr>
            <a:norm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sr-Cyrl-RS" sz="1600" dirty="0"/>
          </a:p>
          <a:p>
            <a:pPr marL="0" indent="0">
              <a:buNone/>
            </a:pPr>
            <a:r>
              <a:rPr lang="sr-Cyrl-RS" sz="1800" dirty="0"/>
              <a:t>Планско подручје</a:t>
            </a:r>
            <a:r>
              <a:rPr lang="en-US" sz="1800" dirty="0"/>
              <a:t> </a:t>
            </a:r>
            <a:r>
              <a:rPr lang="sr-Cyrl-RS" sz="1800" dirty="0"/>
              <a:t>је укупне </a:t>
            </a:r>
            <a:r>
              <a:rPr lang="ru-RU" sz="1800" dirty="0"/>
              <a:t>површине око 94</a:t>
            </a:r>
            <a:r>
              <a:rPr lang="sr-Cyrl-RS" sz="1800" dirty="0"/>
              <a:t>7</a:t>
            </a:r>
            <a:r>
              <a:rPr lang="ru-RU" sz="1800" dirty="0"/>
              <a:t>,50 </a:t>
            </a:r>
            <a:r>
              <a:rPr lang="sr-Latn-RS" sz="1800" dirty="0"/>
              <a:t>h</a:t>
            </a:r>
            <a:r>
              <a:rPr lang="ru-RU" sz="1800" dirty="0"/>
              <a:t>а </a:t>
            </a:r>
            <a:r>
              <a:rPr lang="sr-Cyrl-RS" sz="1800" dirty="0"/>
              <a:t>на територији Града Пожаревца</a:t>
            </a:r>
            <a:br>
              <a:rPr lang="sr-Cyrl-RS" sz="1800" dirty="0"/>
            </a:br>
            <a:r>
              <a:rPr lang="sr-Cyrl-RS" sz="1800" dirty="0"/>
              <a:t>(КО </a:t>
            </a:r>
            <a:r>
              <a:rPr lang="ru-RU" sz="1800" dirty="0"/>
              <a:t>Пожаревац и </a:t>
            </a:r>
            <a:r>
              <a:rPr lang="sr-Cyrl-RS" sz="1800" dirty="0"/>
              <a:t>КО </a:t>
            </a:r>
            <a:r>
              <a:rPr lang="ru-RU" sz="1800" dirty="0"/>
              <a:t>Драговац)</a:t>
            </a:r>
            <a:r>
              <a:rPr lang="sr-Cyrl-RS" sz="1800" dirty="0"/>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12422"/>
            <a:ext cx="7543800" cy="4744926"/>
          </a:xfrm>
          <a:prstGeom prst="rect">
            <a:avLst/>
          </a:prstGeom>
        </p:spPr>
      </p:pic>
    </p:spTree>
    <p:extLst>
      <p:ext uri="{BB962C8B-B14F-4D97-AF65-F5344CB8AC3E}">
        <p14:creationId xmlns:p14="http://schemas.microsoft.com/office/powerpoint/2010/main" val="382282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487362"/>
          </a:xfrm>
        </p:spPr>
        <p:txBody>
          <a:bodyPr>
            <a:noAutofit/>
          </a:bodyPr>
          <a:lstStyle/>
          <a:p>
            <a:r>
              <a:rPr lang="sr-Cyrl-RS" sz="3200" b="1" dirty="0"/>
              <a:t>ПОСТОЈЕЋЕ СТАЊЕ</a:t>
            </a:r>
            <a:endParaRPr lang="en-US" sz="3200" dirty="0"/>
          </a:p>
        </p:txBody>
      </p:sp>
      <p:sp>
        <p:nvSpPr>
          <p:cNvPr id="5" name="Content Placeholder 4"/>
          <p:cNvSpPr>
            <a:spLocks noGrp="1"/>
          </p:cNvSpPr>
          <p:nvPr>
            <p:ph sz="half" idx="1"/>
          </p:nvPr>
        </p:nvSpPr>
        <p:spPr>
          <a:xfrm>
            <a:off x="228600" y="914400"/>
            <a:ext cx="4267200" cy="5791200"/>
          </a:xfrm>
        </p:spPr>
        <p:txBody>
          <a:bodyPr>
            <a:normAutofit/>
          </a:bodyPr>
          <a:lstStyle/>
          <a:p>
            <a:r>
              <a:rPr lang="sr-Cyrl-RS" sz="1800" dirty="0"/>
              <a:t>Доминира</a:t>
            </a:r>
            <a:r>
              <a:rPr lang="en-US" sz="1800" dirty="0"/>
              <a:t>j</a:t>
            </a:r>
            <a:r>
              <a:rPr lang="ru-RU" sz="1800" dirty="0"/>
              <a:t>у пољопривредне површине (</a:t>
            </a:r>
            <a:r>
              <a:rPr lang="sr-Cyrl-RS" sz="1800" dirty="0"/>
              <a:t>око</a:t>
            </a:r>
            <a:r>
              <a:rPr lang="ru-RU" sz="1800" dirty="0"/>
              <a:t> 6</a:t>
            </a:r>
            <a:r>
              <a:rPr lang="sr-Cyrl-RS" sz="1800" dirty="0"/>
              <a:t>5</a:t>
            </a:r>
            <a:r>
              <a:rPr lang="ru-RU" sz="1800" dirty="0"/>
              <a:t>%</a:t>
            </a:r>
            <a:r>
              <a:rPr lang="sr-Cyrl-RS" sz="1800" dirty="0"/>
              <a:t>)</a:t>
            </a:r>
          </a:p>
          <a:p>
            <a:r>
              <a:rPr lang="sr-Cyrl-RS" sz="1800" dirty="0"/>
              <a:t>Комплекс Ергеле „Љ</a:t>
            </a:r>
            <a:r>
              <a:rPr lang="ru-RU" sz="1800" dirty="0"/>
              <a:t>у</a:t>
            </a:r>
            <a:r>
              <a:rPr lang="sr-Cyrl-RS" sz="1800" dirty="0"/>
              <a:t>бичево“ и водоизвориште „Кључ“ са заштитним зонама</a:t>
            </a:r>
          </a:p>
          <a:p>
            <a:r>
              <a:rPr lang="sr-Cyrl-RS" sz="1800" dirty="0"/>
              <a:t>Шуме и остало зеленило - око комплекса Ергеле „Љубичево“, изворишта „Кључ“ и пор</a:t>
            </a:r>
            <a:r>
              <a:rPr lang="en-US" sz="1800" dirty="0"/>
              <a:t>e</a:t>
            </a:r>
            <a:r>
              <a:rPr lang="sr-Cyrl-RS" sz="1800" dirty="0"/>
              <a:t>д обала реке Велике Мораве</a:t>
            </a:r>
          </a:p>
          <a:p>
            <a:r>
              <a:rPr lang="sr-Cyrl-RS" sz="1800" dirty="0"/>
              <a:t>Простр</a:t>
            </a:r>
            <a:r>
              <a:rPr lang="en-US" sz="1800" dirty="0"/>
              <a:t>a</a:t>
            </a:r>
            <a:r>
              <a:rPr lang="sr-Cyrl-RS" sz="1800" dirty="0"/>
              <a:t>ну површину заузима река Велика Морава са десном обалом и одбрамбеним насипом. </a:t>
            </a:r>
          </a:p>
          <a:p>
            <a:r>
              <a:rPr lang="sr-Cyrl-RS" sz="1800" dirty="0"/>
              <a:t>Н</a:t>
            </a:r>
            <a:r>
              <a:rPr lang="en-US" sz="1800" dirty="0" err="1"/>
              <a:t>асеље</a:t>
            </a:r>
            <a:r>
              <a:rPr lang="en-US" sz="1800" dirty="0"/>
              <a:t> </a:t>
            </a:r>
            <a:r>
              <a:rPr lang="en-US" sz="1800" dirty="0" err="1"/>
              <a:t>Љубичево</a:t>
            </a:r>
            <a:r>
              <a:rPr lang="en-US" sz="1800" dirty="0"/>
              <a:t> и </a:t>
            </a:r>
            <a:r>
              <a:rPr lang="en-US" sz="1800" dirty="0" err="1"/>
              <a:t>неколико</a:t>
            </a:r>
            <a:r>
              <a:rPr lang="en-US" sz="1800" dirty="0"/>
              <a:t> </a:t>
            </a:r>
            <a:r>
              <a:rPr lang="en-US" sz="1800" dirty="0" err="1"/>
              <a:t>мањих</a:t>
            </a:r>
            <a:r>
              <a:rPr lang="en-US" sz="1800" dirty="0"/>
              <a:t> </a:t>
            </a:r>
            <a:r>
              <a:rPr lang="en-US" sz="1800" dirty="0" err="1"/>
              <a:t>стамбених</a:t>
            </a:r>
            <a:r>
              <a:rPr lang="en-US" sz="1800" dirty="0"/>
              <a:t> </a:t>
            </a:r>
            <a:r>
              <a:rPr lang="en-US" sz="1800" dirty="0" err="1"/>
              <a:t>групација</a:t>
            </a:r>
            <a:endParaRPr lang="sr-Cyrl-RS" sz="1800" dirty="0"/>
          </a:p>
          <a:p>
            <a:r>
              <a:rPr lang="en-US" sz="1800" dirty="0" err="1"/>
              <a:t>Постојећи</a:t>
            </a:r>
            <a:r>
              <a:rPr lang="en-US" sz="1800" dirty="0"/>
              <a:t> </a:t>
            </a:r>
            <a:r>
              <a:rPr lang="en-US" sz="1800" dirty="0" err="1"/>
              <a:t>садржаји</a:t>
            </a:r>
            <a:r>
              <a:rPr lang="en-US" sz="1800" dirty="0"/>
              <a:t> </a:t>
            </a:r>
            <a:r>
              <a:rPr lang="en-US" sz="1800" dirty="0" err="1"/>
              <a:t>из</a:t>
            </a:r>
            <a:r>
              <a:rPr lang="en-US" sz="1800" dirty="0"/>
              <a:t> </a:t>
            </a:r>
            <a:r>
              <a:rPr lang="en-US" sz="1800" dirty="0" err="1"/>
              <a:t>области</a:t>
            </a:r>
            <a:r>
              <a:rPr lang="en-US" sz="1800" dirty="0"/>
              <a:t> </a:t>
            </a:r>
            <a:r>
              <a:rPr lang="en-US" sz="1800" dirty="0" err="1"/>
              <a:t>пословања</a:t>
            </a:r>
            <a:r>
              <a:rPr lang="en-US" sz="1800" dirty="0"/>
              <a:t>, </a:t>
            </a:r>
            <a:r>
              <a:rPr lang="en-US" sz="1800" dirty="0" err="1"/>
              <a:t>укључујући</a:t>
            </a:r>
            <a:r>
              <a:rPr lang="en-US" sz="1800" dirty="0"/>
              <a:t> </a:t>
            </a:r>
            <a:r>
              <a:rPr lang="en-US" sz="1800" dirty="0" err="1"/>
              <a:t>производњу</a:t>
            </a:r>
            <a:r>
              <a:rPr lang="en-US" sz="1800" dirty="0"/>
              <a:t> и </a:t>
            </a:r>
            <a:r>
              <a:rPr lang="en-US" sz="1800" dirty="0" err="1"/>
              <a:t>услуге</a:t>
            </a:r>
            <a:r>
              <a:rPr lang="en-US" sz="1800" dirty="0"/>
              <a:t>, </a:t>
            </a:r>
            <a:r>
              <a:rPr lang="en-US" sz="1800" dirty="0" err="1"/>
              <a:t>налазе</a:t>
            </a:r>
            <a:r>
              <a:rPr lang="en-US" sz="1800" dirty="0"/>
              <a:t> </a:t>
            </a:r>
            <a:r>
              <a:rPr lang="en-US" sz="1800" dirty="0" err="1"/>
              <a:t>се</a:t>
            </a:r>
            <a:r>
              <a:rPr lang="en-US" sz="1800" dirty="0"/>
              <a:t> </a:t>
            </a:r>
            <a:r>
              <a:rPr lang="en-US" sz="1800" dirty="0" err="1"/>
              <a:t>непосредно</a:t>
            </a:r>
            <a:r>
              <a:rPr lang="en-US" sz="1800" dirty="0"/>
              <a:t> </a:t>
            </a:r>
            <a:r>
              <a:rPr lang="en-US" sz="1800" dirty="0" err="1"/>
              <a:t>поред</a:t>
            </a:r>
            <a:r>
              <a:rPr lang="en-US" sz="1800" dirty="0"/>
              <a:t> и </a:t>
            </a:r>
            <a:r>
              <a:rPr lang="en-US" sz="1800" dirty="0" err="1"/>
              <a:t>са</a:t>
            </a:r>
            <a:r>
              <a:rPr lang="en-US" sz="1800" dirty="0"/>
              <a:t> </a:t>
            </a:r>
            <a:r>
              <a:rPr lang="en-US" sz="1800" dirty="0" err="1"/>
              <a:t>директним</a:t>
            </a:r>
            <a:r>
              <a:rPr lang="en-US" sz="1800" dirty="0"/>
              <a:t> </a:t>
            </a:r>
            <a:r>
              <a:rPr lang="en-US" sz="1800" dirty="0" err="1"/>
              <a:t>прикључењем</a:t>
            </a:r>
            <a:r>
              <a:rPr lang="en-US" sz="1800" dirty="0"/>
              <a:t> </a:t>
            </a:r>
            <a:r>
              <a:rPr lang="en-US" sz="1800" dirty="0" err="1"/>
              <a:t>на</a:t>
            </a:r>
            <a:r>
              <a:rPr lang="en-US" sz="1800" dirty="0"/>
              <a:t> </a:t>
            </a:r>
            <a:r>
              <a:rPr lang="en-US" sz="1800" dirty="0" err="1"/>
              <a:t>државни</a:t>
            </a:r>
            <a:r>
              <a:rPr lang="en-US" sz="1800" dirty="0"/>
              <a:t> </a:t>
            </a:r>
            <a:r>
              <a:rPr lang="en-US" sz="1800" dirty="0" err="1"/>
              <a:t>пут</a:t>
            </a:r>
            <a:r>
              <a:rPr lang="en-US" sz="1800" dirty="0"/>
              <a:t> ДП </a:t>
            </a:r>
            <a:r>
              <a:rPr lang="sr-Latn-RS" sz="1800" dirty="0"/>
              <a:t>I</a:t>
            </a:r>
            <a:r>
              <a:rPr lang="en-US" sz="1800" dirty="0"/>
              <a:t>Б </a:t>
            </a:r>
            <a:r>
              <a:rPr lang="en-US" sz="1800" dirty="0" err="1"/>
              <a:t>реда</a:t>
            </a:r>
            <a:r>
              <a:rPr lang="en-US" sz="1800" dirty="0"/>
              <a:t> </a:t>
            </a:r>
            <a:r>
              <a:rPr lang="en-US" sz="1800" dirty="0" err="1"/>
              <a:t>број</a:t>
            </a:r>
            <a:r>
              <a:rPr lang="en-US" sz="1800" dirty="0"/>
              <a:t> 33</a:t>
            </a:r>
            <a:endParaRPr lang="sr-Cyrl-RS" sz="1800" dirty="0"/>
          </a:p>
          <a:p>
            <a:endParaRPr lang="sr-Cyrl-RS" sz="1800"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42372" y="2895600"/>
            <a:ext cx="4038600" cy="3484812"/>
          </a:xfrm>
        </p:spPr>
      </p:pic>
      <p:sp>
        <p:nvSpPr>
          <p:cNvPr id="12" name="Rectangle 11"/>
          <p:cNvSpPr/>
          <p:nvPr/>
        </p:nvSpPr>
        <p:spPr>
          <a:xfrm>
            <a:off x="4551872" y="762000"/>
            <a:ext cx="4419600" cy="2111347"/>
          </a:xfrm>
          <a:prstGeom prst="rect">
            <a:avLst/>
          </a:prstGeom>
        </p:spPr>
        <p:txBody>
          <a:bodyPr wrap="square">
            <a:spAutoFit/>
          </a:bodyPr>
          <a:lstStyle/>
          <a:p>
            <a:pPr marL="342900" lvl="0" indent="-342900">
              <a:spcBef>
                <a:spcPct val="20000"/>
              </a:spcBef>
              <a:buFont typeface="Arial" pitchFamily="34" charset="0"/>
              <a:buChar char="•"/>
            </a:pPr>
            <a:r>
              <a:rPr lang="ru-RU" sz="1600" dirty="0"/>
              <a:t>Добра која уживају претходну заштиту су: </a:t>
            </a:r>
            <a:r>
              <a:rPr lang="en-US" sz="1600" dirty="0"/>
              <a:t/>
            </a:r>
            <a:br>
              <a:rPr lang="en-US" sz="1600" dirty="0"/>
            </a:br>
            <a:r>
              <a:rPr lang="ru-RU" sz="1600" dirty="0"/>
              <a:t>Комплекс ергеле Љубичево и  Љубичевски железнички мост.</a:t>
            </a:r>
            <a:endParaRPr lang="en-US" sz="1600" dirty="0">
              <a:solidFill>
                <a:prstClr val="black"/>
              </a:solidFill>
            </a:endParaRPr>
          </a:p>
          <a:p>
            <a:pPr marL="342900" lvl="0" indent="-342900">
              <a:spcBef>
                <a:spcPct val="20000"/>
              </a:spcBef>
              <a:buFont typeface="Arial" pitchFamily="34" charset="0"/>
              <a:buChar char="•"/>
            </a:pPr>
            <a:r>
              <a:rPr lang="ru-RU" sz="1600" dirty="0">
                <a:solidFill>
                  <a:prstClr val="black"/>
                </a:solidFill>
              </a:rPr>
              <a:t>Део пољопривредног земљишта у западном делу (брањеног) подручја заузет је за експлоатацију шљунка и песка, као и део приобаља Велике Мораве у небрањеном делу</a:t>
            </a:r>
            <a:endParaRPr lang="en-US" sz="1600" dirty="0">
              <a:solidFill>
                <a:prstClr val="black"/>
              </a:solidFill>
            </a:endParaRPr>
          </a:p>
        </p:txBody>
      </p:sp>
    </p:spTree>
    <p:extLst>
      <p:ext uri="{BB962C8B-B14F-4D97-AF65-F5344CB8AC3E}">
        <p14:creationId xmlns:p14="http://schemas.microsoft.com/office/powerpoint/2010/main" val="95657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76200"/>
            <a:ext cx="8229600" cy="487362"/>
          </a:xfrm>
        </p:spPr>
        <p:txBody>
          <a:bodyPr>
            <a:noAutofit/>
          </a:bodyPr>
          <a:lstStyle/>
          <a:p>
            <a:r>
              <a:rPr lang="sr-Cyrl-RS" sz="3200" b="1" dirty="0"/>
              <a:t>ПОСТОЈЕЋЕ СТАЊЕ</a:t>
            </a:r>
            <a:endParaRPr lang="en-US" sz="32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784" y="1447800"/>
            <a:ext cx="8603016" cy="4629804"/>
          </a:xfrm>
        </p:spPr>
      </p:pic>
    </p:spTree>
    <p:extLst>
      <p:ext uri="{BB962C8B-B14F-4D97-AF65-F5344CB8AC3E}">
        <p14:creationId xmlns:p14="http://schemas.microsoft.com/office/powerpoint/2010/main" val="98904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69569905"/>
              </p:ext>
            </p:extLst>
          </p:nvPr>
        </p:nvGraphicFramePr>
        <p:xfrm>
          <a:off x="304800" y="990587"/>
          <a:ext cx="8610599" cy="5257812"/>
        </p:xfrm>
        <a:graphic>
          <a:graphicData uri="http://schemas.openxmlformats.org/drawingml/2006/table">
            <a:tbl>
              <a:tblPr firstRow="1" firstCol="1" bandRow="1">
                <a:tableStyleId>{5C22544A-7EE6-4342-B048-85BDC9FD1C3A}</a:tableStyleId>
              </a:tblPr>
              <a:tblGrid>
                <a:gridCol w="6125106">
                  <a:extLst>
                    <a:ext uri="{9D8B030D-6E8A-4147-A177-3AD203B41FA5}">
                      <a16:colId xmlns:a16="http://schemas.microsoft.com/office/drawing/2014/main" xmlns="" val="20000"/>
                    </a:ext>
                  </a:extLst>
                </a:gridCol>
                <a:gridCol w="2485493">
                  <a:extLst>
                    <a:ext uri="{9D8B030D-6E8A-4147-A177-3AD203B41FA5}">
                      <a16:colId xmlns:a16="http://schemas.microsoft.com/office/drawing/2014/main" xmlns="" val="20001"/>
                    </a:ext>
                  </a:extLst>
                </a:gridCol>
              </a:tblGrid>
              <a:tr h="250372">
                <a:tc>
                  <a:txBody>
                    <a:bodyPr/>
                    <a:lstStyle/>
                    <a:p>
                      <a:pPr indent="419100" algn="just">
                        <a:spcAft>
                          <a:spcPts val="600"/>
                        </a:spcAft>
                      </a:pPr>
                      <a:r>
                        <a:rPr lang="sr-Cyrl-RS" sz="1000" dirty="0">
                          <a:effectLst/>
                        </a:rPr>
                        <a:t>Намена  простора</a:t>
                      </a:r>
                      <a:endParaRPr lang="en-US" sz="1000" dirty="0">
                        <a:effectLst/>
                        <a:latin typeface="Times New Roman"/>
                        <a:ea typeface="Times New Roman"/>
                      </a:endParaRPr>
                    </a:p>
                  </a:txBody>
                  <a:tcPr marL="68580" marR="68580" marT="0" marB="0"/>
                </a:tc>
                <a:tc>
                  <a:txBody>
                    <a:bodyPr/>
                    <a:lstStyle/>
                    <a:p>
                      <a:pPr indent="419100" algn="just">
                        <a:spcAft>
                          <a:spcPts val="600"/>
                        </a:spcAft>
                      </a:pPr>
                      <a:r>
                        <a:rPr lang="sr-Cyrl-RS" sz="1000">
                          <a:effectLst/>
                        </a:rPr>
                        <a:t>Површина (ha)</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250372">
                <a:tc>
                  <a:txBody>
                    <a:bodyPr/>
                    <a:lstStyle/>
                    <a:p>
                      <a:pPr indent="419100" algn="just">
                        <a:spcAft>
                          <a:spcPts val="600"/>
                        </a:spcAft>
                      </a:pPr>
                      <a:r>
                        <a:rPr lang="sr-Cyrl-RS" sz="1000" dirty="0">
                          <a:effectLst/>
                        </a:rPr>
                        <a:t>А. ПОВРШИНЕ СА ЈАВНОМ НАМЕНОМ</a:t>
                      </a:r>
                      <a:endParaRPr lang="en-US" sz="1000" dirty="0">
                        <a:effectLst/>
                        <a:latin typeface="Times New Roman"/>
                        <a:ea typeface="Times New Roman"/>
                      </a:endParaRPr>
                    </a:p>
                  </a:txBody>
                  <a:tcPr marL="68580" marR="68580" marT="0" marB="0">
                    <a:solidFill>
                      <a:srgbClr val="92D050"/>
                    </a:solidFill>
                  </a:tcPr>
                </a:tc>
                <a:tc>
                  <a:txBody>
                    <a:bodyPr/>
                    <a:lstStyle/>
                    <a:p>
                      <a:pPr indent="419100" algn="just">
                        <a:spcAft>
                          <a:spcPts val="600"/>
                        </a:spcAft>
                      </a:pPr>
                      <a:r>
                        <a:rPr lang="sr-Cyrl-RS" sz="1000" dirty="0">
                          <a:effectLst/>
                        </a:rPr>
                        <a:t>399,52</a:t>
                      </a:r>
                      <a:endParaRPr lang="en-US" sz="1000" dirty="0">
                        <a:effectLst/>
                        <a:latin typeface="Times New Roman"/>
                        <a:ea typeface="Times New Roman"/>
                      </a:endParaRPr>
                    </a:p>
                  </a:txBody>
                  <a:tcPr marL="68580" marR="68580" marT="0" marB="0">
                    <a:solidFill>
                      <a:srgbClr val="92D050"/>
                    </a:solidFill>
                  </a:tcPr>
                </a:tc>
                <a:extLst>
                  <a:ext uri="{0D108BD9-81ED-4DB2-BD59-A6C34878D82A}">
                    <a16:rowId xmlns:a16="http://schemas.microsoft.com/office/drawing/2014/main" xmlns="" val="10001"/>
                  </a:ext>
                </a:extLst>
              </a:tr>
              <a:tr h="250372">
                <a:tc>
                  <a:txBody>
                    <a:bodyPr/>
                    <a:lstStyle/>
                    <a:p>
                      <a:pPr indent="419100" algn="just">
                        <a:spcAft>
                          <a:spcPts val="600"/>
                        </a:spcAft>
                      </a:pPr>
                      <a:r>
                        <a:rPr lang="sr-Cyrl-RS" sz="1000">
                          <a:effectLst/>
                        </a:rPr>
                        <a:t>река Велика Морава  </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14,08</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r h="250372">
                <a:tc>
                  <a:txBody>
                    <a:bodyPr/>
                    <a:lstStyle/>
                    <a:p>
                      <a:pPr indent="419100" algn="just">
                        <a:spcAft>
                          <a:spcPts val="600"/>
                        </a:spcAft>
                      </a:pPr>
                      <a:r>
                        <a:rPr lang="sr-Cyrl-RS" sz="1000">
                          <a:effectLst/>
                        </a:rPr>
                        <a:t>одбрамбени насип и одржавање насипа</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a:t>
                      </a:r>
                      <a:r>
                        <a:rPr lang="en-US" sz="1000">
                          <a:effectLst/>
                        </a:rPr>
                        <a:t>1</a:t>
                      </a:r>
                      <a:r>
                        <a:rPr lang="sr-Cyrl-RS" sz="1000">
                          <a:effectLst/>
                        </a:rPr>
                        <a:t>,1</a:t>
                      </a:r>
                      <a:r>
                        <a:rPr lang="en-US" sz="1000">
                          <a:effectLst/>
                        </a:rPr>
                        <a:t>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3"/>
                  </a:ext>
                </a:extLst>
              </a:tr>
              <a:tr h="250372">
                <a:tc>
                  <a:txBody>
                    <a:bodyPr/>
                    <a:lstStyle/>
                    <a:p>
                      <a:pPr indent="419100" algn="just">
                        <a:spcAft>
                          <a:spcPts val="600"/>
                        </a:spcAft>
                      </a:pPr>
                      <a:r>
                        <a:rPr lang="sr-Cyrl-RS" sz="1000">
                          <a:effectLst/>
                        </a:rPr>
                        <a:t>површине у инундационом подручју </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a:t>
                      </a:r>
                      <a:r>
                        <a:rPr lang="en-US" sz="1000">
                          <a:effectLst/>
                        </a:rPr>
                        <a:t>05</a:t>
                      </a:r>
                      <a:r>
                        <a:rPr lang="sr-Cyrl-RS" sz="1000">
                          <a:effectLst/>
                        </a:rPr>
                        <a:t>,</a:t>
                      </a:r>
                      <a:r>
                        <a:rPr lang="en-US" sz="1000">
                          <a:effectLst/>
                        </a:rPr>
                        <a:t>89</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4"/>
                  </a:ext>
                </a:extLst>
              </a:tr>
              <a:tr h="250372">
                <a:tc>
                  <a:txBody>
                    <a:bodyPr/>
                    <a:lstStyle/>
                    <a:p>
                      <a:pPr indent="419100" algn="just">
                        <a:spcAft>
                          <a:spcPts val="600"/>
                        </a:spcAft>
                      </a:pPr>
                      <a:r>
                        <a:rPr lang="sr-Cyrl-RS" sz="1000">
                          <a:effectLst/>
                        </a:rPr>
                        <a:t>локација „Моравска лагуна“</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0,81</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5"/>
                  </a:ext>
                </a:extLst>
              </a:tr>
              <a:tr h="250372">
                <a:tc>
                  <a:txBody>
                    <a:bodyPr/>
                    <a:lstStyle/>
                    <a:p>
                      <a:pPr indent="419100" algn="just">
                        <a:spcAft>
                          <a:spcPts val="600"/>
                        </a:spcAft>
                      </a:pPr>
                      <a:r>
                        <a:rPr lang="sr-Cyrl-RS" sz="1000">
                          <a:effectLst/>
                        </a:rPr>
                        <a:t>водоизвориште „Кључ“ са заштитним појасом</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69,08</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6"/>
                  </a:ext>
                </a:extLst>
              </a:tr>
              <a:tr h="250372">
                <a:tc>
                  <a:txBody>
                    <a:bodyPr/>
                    <a:lstStyle/>
                    <a:p>
                      <a:pPr indent="419100" algn="just">
                        <a:spcAft>
                          <a:spcPts val="600"/>
                        </a:spcAft>
                      </a:pPr>
                      <a:r>
                        <a:rPr lang="sr-Cyrl-RS" sz="1000">
                          <a:effectLst/>
                        </a:rPr>
                        <a:t>саобраћајне површине</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22,</a:t>
                      </a:r>
                      <a:r>
                        <a:rPr lang="en-US" sz="1000">
                          <a:effectLst/>
                        </a:rPr>
                        <a:t>9</a:t>
                      </a:r>
                      <a:r>
                        <a:rPr lang="sr-Cyrl-RS" sz="1000">
                          <a:effectLst/>
                        </a:rPr>
                        <a:t>0</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7"/>
                  </a:ext>
                </a:extLst>
              </a:tr>
              <a:tr h="250372">
                <a:tc>
                  <a:txBody>
                    <a:bodyPr/>
                    <a:lstStyle/>
                    <a:p>
                      <a:pPr indent="419100" algn="just">
                        <a:spcAft>
                          <a:spcPts val="600"/>
                        </a:spcAft>
                      </a:pPr>
                      <a:r>
                        <a:rPr lang="sr-Cyrl-RS" sz="1000">
                          <a:effectLst/>
                        </a:rPr>
                        <a:t>потцелина Ергелa у комплексу „Љубичево“</a:t>
                      </a:r>
                      <a:endParaRPr lang="en-US" sz="1000">
                        <a:effectLst/>
                        <a:latin typeface="Times New Roman"/>
                        <a:ea typeface="Times New Roman"/>
                      </a:endParaRPr>
                    </a:p>
                  </a:txBody>
                  <a:tcPr marL="68580" marR="68580" marT="0" marB="0"/>
                </a:tc>
                <a:tc>
                  <a:txBody>
                    <a:bodyPr/>
                    <a:lstStyle/>
                    <a:p>
                      <a:pPr indent="419100" algn="just">
                        <a:spcAft>
                          <a:spcPts val="600"/>
                        </a:spcAft>
                      </a:pPr>
                      <a:r>
                        <a:rPr lang="en-US" sz="1000">
                          <a:effectLst/>
                        </a:rPr>
                        <a:t>65,66</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8"/>
                  </a:ext>
                </a:extLst>
              </a:tr>
              <a:tr h="250372">
                <a:tc>
                  <a:txBody>
                    <a:bodyPr/>
                    <a:lstStyle/>
                    <a:p>
                      <a:pPr indent="419100" algn="just">
                        <a:spcAft>
                          <a:spcPts val="600"/>
                        </a:spcAft>
                      </a:pPr>
                      <a:r>
                        <a:rPr lang="sr-Cyrl-RS" sz="1000">
                          <a:effectLst/>
                        </a:rPr>
                        <a:t>туристичко-рекреативна потцелина у комплексу „Љубичево“</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09"/>
                  </a:ext>
                </a:extLst>
              </a:tr>
              <a:tr h="250372">
                <a:tc>
                  <a:txBody>
                    <a:bodyPr/>
                    <a:lstStyle/>
                    <a:p>
                      <a:pPr indent="419100" algn="just">
                        <a:spcAft>
                          <a:spcPts val="600"/>
                        </a:spcAft>
                      </a:pPr>
                      <a:r>
                        <a:rPr lang="sr-Cyrl-RS" sz="1000">
                          <a:effectLst/>
                        </a:rPr>
                        <a:t>уређене зелене површине и шума у комплексу „Љубичево“</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a:t>
                      </a:r>
                      <a:r>
                        <a:rPr lang="en-US" sz="1000">
                          <a:effectLst/>
                        </a:rPr>
                        <a:t>20,66</a:t>
                      </a:r>
                      <a:r>
                        <a:rPr lang="sr-Cyrl-RS" sz="1000">
                          <a:effectLst/>
                        </a:rPr>
                        <a:t>)</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0"/>
                  </a:ext>
                </a:extLst>
              </a:tr>
              <a:tr h="250372">
                <a:tc>
                  <a:txBody>
                    <a:bodyPr/>
                    <a:lstStyle/>
                    <a:p>
                      <a:pPr indent="419100" algn="just">
                        <a:spcAft>
                          <a:spcPts val="600"/>
                        </a:spcAft>
                      </a:pPr>
                      <a:r>
                        <a:rPr lang="sr-Cyrl-RS" sz="1000" dirty="0">
                          <a:effectLst/>
                        </a:rPr>
                        <a:t>Б. ПОВРШИНЕ СА ОСТАЛОМ НАМЕНОМ</a:t>
                      </a:r>
                      <a:endParaRPr lang="en-US" sz="1000" dirty="0">
                        <a:effectLst/>
                        <a:latin typeface="Times New Roman"/>
                        <a:ea typeface="Times New Roman"/>
                      </a:endParaRPr>
                    </a:p>
                  </a:txBody>
                  <a:tcPr marL="68580" marR="68580" marT="0" marB="0">
                    <a:solidFill>
                      <a:srgbClr val="92D050"/>
                    </a:solidFill>
                  </a:tcPr>
                </a:tc>
                <a:tc>
                  <a:txBody>
                    <a:bodyPr/>
                    <a:lstStyle/>
                    <a:p>
                      <a:pPr indent="419100" algn="just">
                        <a:spcAft>
                          <a:spcPts val="600"/>
                        </a:spcAft>
                      </a:pPr>
                      <a:r>
                        <a:rPr lang="sr-Cyrl-RS" sz="1000" dirty="0">
                          <a:effectLst/>
                        </a:rPr>
                        <a:t>547,98</a:t>
                      </a:r>
                      <a:endParaRPr lang="en-US" sz="1000" dirty="0">
                        <a:effectLst/>
                        <a:latin typeface="Times New Roman"/>
                        <a:ea typeface="Times New Roman"/>
                      </a:endParaRPr>
                    </a:p>
                  </a:txBody>
                  <a:tcPr marL="68580" marR="68580" marT="0" marB="0">
                    <a:solidFill>
                      <a:srgbClr val="92D050"/>
                    </a:solidFill>
                  </a:tcPr>
                </a:tc>
                <a:extLst>
                  <a:ext uri="{0D108BD9-81ED-4DB2-BD59-A6C34878D82A}">
                    <a16:rowId xmlns:a16="http://schemas.microsoft.com/office/drawing/2014/main" xmlns="" val="10011"/>
                  </a:ext>
                </a:extLst>
              </a:tr>
              <a:tr h="250372">
                <a:tc>
                  <a:txBody>
                    <a:bodyPr/>
                    <a:lstStyle/>
                    <a:p>
                      <a:pPr indent="419100" algn="just">
                        <a:spcAft>
                          <a:spcPts val="600"/>
                        </a:spcAft>
                      </a:pPr>
                      <a:r>
                        <a:rPr lang="sr-Cyrl-RS" sz="1000" dirty="0">
                          <a:effectLst/>
                        </a:rPr>
                        <a:t>становање у приградским зонама</a:t>
                      </a:r>
                      <a:endParaRPr lang="en-US" sz="1000" dirty="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23,89</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2"/>
                  </a:ext>
                </a:extLst>
              </a:tr>
              <a:tr h="250372">
                <a:tc>
                  <a:txBody>
                    <a:bodyPr/>
                    <a:lstStyle/>
                    <a:p>
                      <a:pPr indent="419100" algn="just">
                        <a:spcAft>
                          <a:spcPts val="600"/>
                        </a:spcAft>
                      </a:pPr>
                      <a:r>
                        <a:rPr lang="sr-Cyrl-RS" sz="1000">
                          <a:effectLst/>
                        </a:rPr>
                        <a:t>становање у функцији туризма </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4,61</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3"/>
                  </a:ext>
                </a:extLst>
              </a:tr>
              <a:tr h="250372">
                <a:tc>
                  <a:txBody>
                    <a:bodyPr/>
                    <a:lstStyle/>
                    <a:p>
                      <a:pPr indent="419100" algn="just">
                        <a:spcAft>
                          <a:spcPts val="600"/>
                        </a:spcAft>
                      </a:pPr>
                      <a:r>
                        <a:rPr lang="sr-Cyrl-RS" sz="1000">
                          <a:effectLst/>
                        </a:rPr>
                        <a:t>производња, пословање и услуге</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15,64</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4"/>
                  </a:ext>
                </a:extLst>
              </a:tr>
              <a:tr h="250372">
                <a:tc>
                  <a:txBody>
                    <a:bodyPr/>
                    <a:lstStyle/>
                    <a:p>
                      <a:pPr indent="419100" algn="just">
                        <a:spcAft>
                          <a:spcPts val="600"/>
                        </a:spcAft>
                      </a:pPr>
                      <a:r>
                        <a:rPr lang="sr-Cyrl-RS" sz="1000">
                          <a:effectLst/>
                        </a:rPr>
                        <a:t>пољопривредне површине</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dirty="0">
                          <a:effectLst/>
                        </a:rPr>
                        <a:t>206,72</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xmlns="" val="10015"/>
                  </a:ext>
                </a:extLst>
              </a:tr>
              <a:tr h="250372">
                <a:tc>
                  <a:txBody>
                    <a:bodyPr/>
                    <a:lstStyle/>
                    <a:p>
                      <a:pPr indent="419100" algn="just">
                        <a:spcAft>
                          <a:spcPts val="600"/>
                        </a:spcAft>
                      </a:pPr>
                      <a:r>
                        <a:rPr lang="sr-Cyrl-RS" sz="1000">
                          <a:effectLst/>
                        </a:rPr>
                        <a:t>експлоатација шљунка у брањеном подручју</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37,13</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6"/>
                  </a:ext>
                </a:extLst>
              </a:tr>
              <a:tr h="250372">
                <a:tc>
                  <a:txBody>
                    <a:bodyPr/>
                    <a:lstStyle/>
                    <a:p>
                      <a:pPr indent="419100" algn="just">
                        <a:spcAft>
                          <a:spcPts val="600"/>
                        </a:spcAft>
                      </a:pPr>
                      <a:r>
                        <a:rPr lang="sr-Cyrl-RS" sz="1000">
                          <a:effectLst/>
                        </a:rPr>
                        <a:t>језера, баре</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9,17</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7"/>
                  </a:ext>
                </a:extLst>
              </a:tr>
              <a:tr h="250372">
                <a:tc>
                  <a:txBody>
                    <a:bodyPr/>
                    <a:lstStyle/>
                    <a:p>
                      <a:pPr indent="419100" algn="just">
                        <a:spcAft>
                          <a:spcPts val="600"/>
                        </a:spcAft>
                      </a:pPr>
                      <a:r>
                        <a:rPr lang="sr-Cyrl-RS" sz="1000">
                          <a:effectLst/>
                        </a:rPr>
                        <a:t>туристички објекти</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4,52</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8"/>
                  </a:ext>
                </a:extLst>
              </a:tr>
              <a:tr h="250372">
                <a:tc>
                  <a:txBody>
                    <a:bodyPr/>
                    <a:lstStyle/>
                    <a:p>
                      <a:pPr indent="419100" algn="just">
                        <a:spcAft>
                          <a:spcPts val="600"/>
                        </a:spcAft>
                      </a:pPr>
                      <a:r>
                        <a:rPr lang="sr-Cyrl-RS" sz="1000">
                          <a:effectLst/>
                        </a:rPr>
                        <a:t>пољопривредне површине у функцији Ергеле </a:t>
                      </a:r>
                      <a:r>
                        <a:rPr lang="ru-RU" sz="1000">
                          <a:effectLst/>
                        </a:rPr>
                        <a:t>, </a:t>
                      </a:r>
                      <a:r>
                        <a:rPr lang="sr-Cyrl-RS" sz="1000">
                          <a:effectLst/>
                        </a:rPr>
                        <a:t>шума</a:t>
                      </a:r>
                      <a:endParaRPr lang="en-US" sz="1000">
                        <a:effectLst/>
                        <a:latin typeface="Times New Roman"/>
                        <a:ea typeface="Times New Roman"/>
                      </a:endParaRPr>
                    </a:p>
                  </a:txBody>
                  <a:tcPr marL="68580" marR="68580" marT="0" marB="0"/>
                </a:tc>
                <a:tc>
                  <a:txBody>
                    <a:bodyPr/>
                    <a:lstStyle/>
                    <a:p>
                      <a:pPr indent="419100" algn="just">
                        <a:spcAft>
                          <a:spcPts val="600"/>
                        </a:spcAft>
                      </a:pPr>
                      <a:r>
                        <a:rPr lang="sr-Cyrl-RS" sz="1000">
                          <a:effectLst/>
                        </a:rPr>
                        <a:t>225,64</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xmlns="" val="10019"/>
                  </a:ext>
                </a:extLst>
              </a:tr>
              <a:tr h="250372">
                <a:tc>
                  <a:txBody>
                    <a:bodyPr/>
                    <a:lstStyle/>
                    <a:p>
                      <a:pPr indent="419100" algn="just">
                        <a:spcAft>
                          <a:spcPts val="600"/>
                        </a:spcAft>
                      </a:pPr>
                      <a:r>
                        <a:rPr lang="sr-Cyrl-RS" sz="1000" dirty="0">
                          <a:effectLst/>
                        </a:rPr>
                        <a:t>Укупно:</a:t>
                      </a:r>
                      <a:endParaRPr lang="en-US" sz="1000" dirty="0">
                        <a:effectLst/>
                        <a:latin typeface="Times New Roman"/>
                        <a:ea typeface="Times New Roman"/>
                      </a:endParaRPr>
                    </a:p>
                  </a:txBody>
                  <a:tcPr marL="68580" marR="68580" marT="0" marB="0">
                    <a:solidFill>
                      <a:srgbClr val="92D050"/>
                    </a:solidFill>
                  </a:tcPr>
                </a:tc>
                <a:tc>
                  <a:txBody>
                    <a:bodyPr/>
                    <a:lstStyle/>
                    <a:p>
                      <a:pPr indent="419100" algn="just">
                        <a:spcAft>
                          <a:spcPts val="600"/>
                        </a:spcAft>
                      </a:pPr>
                      <a:r>
                        <a:rPr lang="sr-Cyrl-RS" sz="1000" dirty="0">
                          <a:effectLst/>
                        </a:rPr>
                        <a:t>947,</a:t>
                      </a:r>
                      <a:r>
                        <a:rPr lang="en-US" sz="1000" dirty="0">
                          <a:effectLst/>
                        </a:rPr>
                        <a:t>5</a:t>
                      </a:r>
                      <a:r>
                        <a:rPr lang="sr-Cyrl-RS" sz="1000" dirty="0">
                          <a:effectLst/>
                        </a:rPr>
                        <a:t>0  </a:t>
                      </a:r>
                      <a:endParaRPr lang="en-US" sz="1000" dirty="0">
                        <a:effectLst/>
                        <a:latin typeface="Times New Roman"/>
                        <a:ea typeface="Times New Roman"/>
                      </a:endParaRPr>
                    </a:p>
                  </a:txBody>
                  <a:tcPr marL="68580" marR="68580" marT="0" marB="0" anchor="ctr">
                    <a:solidFill>
                      <a:srgbClr val="92D050"/>
                    </a:solidFill>
                  </a:tcPr>
                </a:tc>
                <a:extLst>
                  <a:ext uri="{0D108BD9-81ED-4DB2-BD59-A6C34878D82A}">
                    <a16:rowId xmlns:a16="http://schemas.microsoft.com/office/drawing/2014/main" xmlns="" val="10020"/>
                  </a:ext>
                </a:extLst>
              </a:tr>
            </a:tbl>
          </a:graphicData>
        </a:graphic>
      </p:graphicFrame>
      <p:sp>
        <p:nvSpPr>
          <p:cNvPr id="6" name="Title 3"/>
          <p:cNvSpPr>
            <a:spLocks noGrp="1"/>
          </p:cNvSpPr>
          <p:nvPr>
            <p:ph type="title"/>
          </p:nvPr>
        </p:nvSpPr>
        <p:spPr>
          <a:xfrm>
            <a:off x="457200" y="76200"/>
            <a:ext cx="8229600" cy="487362"/>
          </a:xfrm>
        </p:spPr>
        <p:txBody>
          <a:bodyPr>
            <a:noAutofit/>
          </a:bodyPr>
          <a:lstStyle/>
          <a:p>
            <a:r>
              <a:rPr lang="sr-Cyrl-RS" sz="3200" b="1" dirty="0"/>
              <a:t>ПОСТОЈЕЋЕ СТАЊЕ</a:t>
            </a:r>
            <a:endParaRPr lang="en-US" sz="3200" dirty="0"/>
          </a:p>
        </p:txBody>
      </p:sp>
    </p:spTree>
    <p:extLst>
      <p:ext uri="{BB962C8B-B14F-4D97-AF65-F5344CB8AC3E}">
        <p14:creationId xmlns:p14="http://schemas.microsoft.com/office/powerpoint/2010/main" val="377098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639762"/>
          </a:xfrm>
        </p:spPr>
        <p:txBody>
          <a:bodyPr>
            <a:normAutofit fontScale="90000"/>
          </a:bodyPr>
          <a:lstStyle/>
          <a:p>
            <a:pPr lvl="1" algn="ctr" rtl="0">
              <a:spcBef>
                <a:spcPct val="0"/>
              </a:spcBef>
            </a:pPr>
            <a:r>
              <a:rPr lang="sr-Cyrl-RS" sz="2700" b="1" kern="0" dirty="0">
                <a:effectLst/>
                <a:latin typeface="Calibri" panose="020F0502020204030204" pitchFamily="34" charset="0"/>
                <a:cs typeface="Calibri" panose="020F0502020204030204" pitchFamily="34" charset="0"/>
              </a:rPr>
              <a:t>ПЛАНСКИ ДЕО</a:t>
            </a:r>
            <a:r>
              <a:rPr lang="ru-RU" sz="2700" b="1" kern="0" dirty="0">
                <a:effectLst/>
                <a:latin typeface="Calibri" panose="020F0502020204030204" pitchFamily="34" charset="0"/>
                <a:cs typeface="Calibri" panose="020F0502020204030204" pitchFamily="34" charset="0"/>
              </a:rPr>
              <a:t> – </a:t>
            </a:r>
            <a:r>
              <a:rPr lang="sr-Cyrl-RS" sz="2700" b="1" kern="0" dirty="0">
                <a:effectLst/>
                <a:latin typeface="Calibri" panose="020F0502020204030204" pitchFamily="34" charset="0"/>
                <a:cs typeface="Calibri" panose="020F0502020204030204" pitchFamily="34" charset="0"/>
              </a:rPr>
              <a:t>ПРАВИЛА УРЕЂЕЊА И ПРАВИЛА ГРАЂЕЊА И ЗАШТИТЕ ПРОСТОРА</a:t>
            </a:r>
            <a:endParaRPr lang="en-US" sz="2000" dirty="0"/>
          </a:p>
        </p:txBody>
      </p:sp>
      <p:sp>
        <p:nvSpPr>
          <p:cNvPr id="3" name="Content Placeholder 2"/>
          <p:cNvSpPr>
            <a:spLocks noGrp="1"/>
          </p:cNvSpPr>
          <p:nvPr>
            <p:ph idx="1"/>
          </p:nvPr>
        </p:nvSpPr>
        <p:spPr>
          <a:xfrm>
            <a:off x="228600" y="944562"/>
            <a:ext cx="8686800" cy="5638800"/>
          </a:xfrm>
        </p:spPr>
        <p:txBody>
          <a:bodyPr>
            <a:normAutofit fontScale="40000" lnSpcReduction="20000"/>
          </a:bodyPr>
          <a:lstStyle/>
          <a:p>
            <a:pPr marL="0" indent="0" algn="ctr">
              <a:buNone/>
            </a:pPr>
            <a:r>
              <a:rPr lang="sr-Cyrl-RS" sz="4500" b="1" dirty="0"/>
              <a:t/>
            </a:r>
            <a:br>
              <a:rPr lang="sr-Cyrl-RS" sz="4500" b="1" dirty="0"/>
            </a:br>
            <a:r>
              <a:rPr lang="sr-Cyrl-RS" sz="4500" b="1" dirty="0"/>
              <a:t>КОНЦЕПЦИЈА УРЕЂЕЊА ПРОСТОРА</a:t>
            </a:r>
            <a:endParaRPr lang="sr-Cyrl-RS" sz="4500" b="1" u="sng" dirty="0"/>
          </a:p>
          <a:p>
            <a:pPr marL="0" indent="0" algn="just">
              <a:buNone/>
            </a:pPr>
            <a:r>
              <a:rPr lang="sr-Cyrl-RS" sz="3500" b="1" u="sng" dirty="0"/>
              <a:t>Основна концепција просторног развоја на Планском подручју</a:t>
            </a:r>
            <a:r>
              <a:rPr lang="sr-Cyrl-RS" sz="3500" dirty="0"/>
              <a:t> прилагођена је</a:t>
            </a:r>
            <a:r>
              <a:rPr lang="en-US" sz="3500" dirty="0"/>
              <a:t>:</a:t>
            </a:r>
          </a:p>
          <a:p>
            <a:pPr algn="just">
              <a:buFontTx/>
              <a:buChar char="-"/>
            </a:pPr>
            <a:r>
              <a:rPr lang="sr-Cyrl-RS" sz="3500" dirty="0"/>
              <a:t>релативно великом просторном обухвату Плана генералне регулације</a:t>
            </a:r>
            <a:endParaRPr lang="en-US" sz="3500" dirty="0"/>
          </a:p>
          <a:p>
            <a:pPr algn="just">
              <a:buFontTx/>
              <a:buChar char="-"/>
            </a:pPr>
            <a:r>
              <a:rPr lang="sr-Cyrl-RS" sz="3500" dirty="0"/>
              <a:t>постојећој намени простора</a:t>
            </a:r>
            <a:endParaRPr lang="en-US" sz="3500" dirty="0"/>
          </a:p>
          <a:p>
            <a:pPr algn="just">
              <a:buFontTx/>
              <a:buChar char="-"/>
            </a:pPr>
            <a:r>
              <a:rPr lang="sr-Cyrl-RS" sz="3500" dirty="0"/>
              <a:t>заштити изворишта „Кључ“</a:t>
            </a:r>
            <a:endParaRPr lang="en-US" sz="3500" dirty="0"/>
          </a:p>
          <a:p>
            <a:pPr algn="just">
              <a:buFontTx/>
              <a:buChar char="-"/>
            </a:pPr>
            <a:r>
              <a:rPr lang="sr-Cyrl-RS" sz="3500" dirty="0"/>
              <a:t>функцији и даљем развоју Комплекса „Љубичево“</a:t>
            </a:r>
            <a:endParaRPr lang="en-US" sz="3500" dirty="0"/>
          </a:p>
          <a:p>
            <a:pPr algn="just">
              <a:buFontTx/>
              <a:buChar char="-"/>
            </a:pPr>
            <a:r>
              <a:rPr lang="sr-Cyrl-RS" sz="3500" dirty="0"/>
              <a:t>развоју пословања и услуга у појасу поред државног пута </a:t>
            </a:r>
            <a:endParaRPr lang="en-US" sz="3500" dirty="0"/>
          </a:p>
          <a:p>
            <a:pPr algn="just">
              <a:buFontTx/>
              <a:buChar char="-"/>
            </a:pPr>
            <a:r>
              <a:rPr lang="sr-Cyrl-RS" sz="3500" dirty="0"/>
              <a:t>планираном развоју туризма, спорта и рекреације</a:t>
            </a:r>
            <a:endParaRPr lang="en-US" sz="3500" dirty="0"/>
          </a:p>
          <a:p>
            <a:pPr lvl="0"/>
            <a:endParaRPr lang="en-US" dirty="0"/>
          </a:p>
          <a:p>
            <a:pPr marL="0" indent="0" algn="ctr">
              <a:buNone/>
            </a:pPr>
            <a:r>
              <a:rPr lang="sr-Cyrl-RS" sz="4500" b="1" dirty="0"/>
              <a:t>ПОДЕЛА ПРОСТОРА НА КАРАКТЕРИСТИЧНЕ ЦЕЛИНЕ</a:t>
            </a:r>
            <a:endParaRPr lang="en-US" sz="4500" dirty="0"/>
          </a:p>
          <a:p>
            <a:pPr lvl="0"/>
            <a:endParaRPr lang="sr-Cyrl-RS" dirty="0"/>
          </a:p>
          <a:p>
            <a:pPr lvl="0"/>
            <a:r>
              <a:rPr lang="sr-Cyrl-RS" sz="3500" dirty="0"/>
              <a:t>Просторна целина 1: Комплекс „Љубичево“ (Потцелина 1–туристичко-рекреативни део; и Потцелина 2 – Ергела „Љубичево“ )</a:t>
            </a:r>
            <a:endParaRPr lang="en-US" sz="3500" dirty="0"/>
          </a:p>
          <a:p>
            <a:pPr lvl="0"/>
            <a:r>
              <a:rPr lang="sr-Cyrl-RS" sz="3500" dirty="0"/>
              <a:t>Просторна целина 1а: Пољопривредно земљиште у функцији Ергеле (Потцелине 1а.1 и 1а.2);</a:t>
            </a:r>
            <a:endParaRPr lang="en-US" sz="3500" dirty="0"/>
          </a:p>
          <a:p>
            <a:pPr lvl="0"/>
            <a:r>
              <a:rPr lang="sr-Cyrl-RS" sz="3500" dirty="0"/>
              <a:t>Просторна целина 2: Водоизвориште „Кључ“;</a:t>
            </a:r>
            <a:endParaRPr lang="en-US" sz="3500" dirty="0"/>
          </a:p>
          <a:p>
            <a:pPr lvl="0"/>
            <a:r>
              <a:rPr lang="sr-Cyrl-RS" sz="3500" dirty="0"/>
              <a:t>Просторна целина 3: Пословање, производња и услуге (блокови: 3.1-3.28</a:t>
            </a:r>
            <a:r>
              <a:rPr lang="ru-RU" sz="3500" dirty="0"/>
              <a:t>)</a:t>
            </a:r>
            <a:r>
              <a:rPr lang="sr-Cyrl-RS" sz="3500" dirty="0"/>
              <a:t>;</a:t>
            </a:r>
            <a:endParaRPr lang="en-US" sz="3500" dirty="0"/>
          </a:p>
          <a:p>
            <a:pPr lvl="0"/>
            <a:r>
              <a:rPr lang="sr-Cyrl-RS" sz="3500" dirty="0"/>
              <a:t>Просторна целина 4: Насеље Љубичево (блокови 4.1-4.4);</a:t>
            </a:r>
            <a:endParaRPr lang="en-US" sz="3500" dirty="0"/>
          </a:p>
          <a:p>
            <a:pPr lvl="0"/>
            <a:r>
              <a:rPr lang="sr-Cyrl-RS" sz="3500" dirty="0"/>
              <a:t>Просторна целина 5: Становање у функцији туризма (блокови 5.1-5.4);</a:t>
            </a:r>
            <a:endParaRPr lang="en-US" sz="3500" dirty="0"/>
          </a:p>
          <a:p>
            <a:pPr lvl="0"/>
            <a:r>
              <a:rPr lang="sr-Cyrl-RS" sz="3500" dirty="0"/>
              <a:t>Просторна целина 6: Пољопривредне површине (Потцелине 1, 2 и 3); </a:t>
            </a:r>
            <a:endParaRPr lang="en-US" sz="3500" dirty="0"/>
          </a:p>
          <a:p>
            <a:pPr lvl="0"/>
            <a:r>
              <a:rPr lang="sr-Cyrl-RS" sz="3500" dirty="0"/>
              <a:t>Просторна целина 7: Туризам и рекреација - зона водне и шумске рекултивације; </a:t>
            </a:r>
            <a:endParaRPr lang="en-US" sz="3500" dirty="0"/>
          </a:p>
          <a:p>
            <a:pPr lvl="0"/>
            <a:r>
              <a:rPr lang="sr-Cyrl-RS" sz="3500" dirty="0"/>
              <a:t>Просторна целина 8: Одбрамбени насип поред десне обале реке Велике Мораве;</a:t>
            </a:r>
            <a:endParaRPr lang="en-US" sz="3500" dirty="0"/>
          </a:p>
          <a:p>
            <a:pPr lvl="0"/>
            <a:r>
              <a:rPr lang="sr-Cyrl-RS" sz="3500" dirty="0"/>
              <a:t>Просторна целина 9: Шумске и пољопривредне површине у инундационом подручју; и</a:t>
            </a:r>
            <a:endParaRPr lang="en-US" sz="3500" dirty="0"/>
          </a:p>
          <a:p>
            <a:pPr lvl="0"/>
            <a:r>
              <a:rPr lang="sr-Cyrl-RS" sz="3500" dirty="0"/>
              <a:t>Просторна целина 10: Локалитет „Моравска лагуна“.</a:t>
            </a:r>
            <a:endParaRPr lang="en-US" sz="3500" dirty="0"/>
          </a:p>
        </p:txBody>
      </p:sp>
    </p:spTree>
    <p:extLst>
      <p:ext uri="{BB962C8B-B14F-4D97-AF65-F5344CB8AC3E}">
        <p14:creationId xmlns:p14="http://schemas.microsoft.com/office/powerpoint/2010/main" val="168989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85800"/>
            <a:ext cx="8863044" cy="6019800"/>
          </a:xfrm>
        </p:spPr>
      </p:pic>
      <p:sp>
        <p:nvSpPr>
          <p:cNvPr id="5" name="Title 1"/>
          <p:cNvSpPr>
            <a:spLocks noGrp="1"/>
          </p:cNvSpPr>
          <p:nvPr>
            <p:ph type="title"/>
          </p:nvPr>
        </p:nvSpPr>
        <p:spPr>
          <a:xfrm>
            <a:off x="152400" y="76200"/>
            <a:ext cx="8839200" cy="639762"/>
          </a:xfrm>
        </p:spPr>
        <p:txBody>
          <a:bodyPr>
            <a:normAutofit fontScale="90000"/>
          </a:bodyPr>
          <a:lstStyle/>
          <a:p>
            <a:pPr lvl="1" algn="ctr" rtl="0">
              <a:spcBef>
                <a:spcPct val="0"/>
              </a:spcBef>
            </a:pPr>
            <a:r>
              <a:rPr lang="sr-Cyrl-RS" sz="2800" b="1" dirty="0"/>
              <a:t>ПОДЕЛА ПРОСТОРА  НА КАРАКТЕРИСТИЧНЕ ЦЕЛИНЕ</a:t>
            </a:r>
            <a:endParaRPr lang="en-US" sz="2800" dirty="0"/>
          </a:p>
        </p:txBody>
      </p:sp>
    </p:spTree>
    <p:extLst>
      <p:ext uri="{BB962C8B-B14F-4D97-AF65-F5344CB8AC3E}">
        <p14:creationId xmlns:p14="http://schemas.microsoft.com/office/powerpoint/2010/main" val="192261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pPr lvl="1" algn="ctr" rtl="0">
              <a:spcBef>
                <a:spcPct val="0"/>
              </a:spcBef>
            </a:pPr>
            <a:r>
              <a:rPr lang="sr-Cyrl-RS" sz="2800" b="1" dirty="0"/>
              <a:t>ПЛАНИРАНА ПРЕТЕЖНА НАМЕНА ПРОСТОРА</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22" y="1295400"/>
            <a:ext cx="9112678" cy="4886878"/>
          </a:xfrm>
        </p:spPr>
      </p:pic>
    </p:spTree>
    <p:extLst>
      <p:ext uri="{BB962C8B-B14F-4D97-AF65-F5344CB8AC3E}">
        <p14:creationId xmlns:p14="http://schemas.microsoft.com/office/powerpoint/2010/main" val="1082531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2915</Words>
  <Application>Microsoft Office PowerPoint</Application>
  <PresentationFormat>On-screen Show (4:3)</PresentationFormat>
  <Paragraphs>383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ОБУХВАТ ПЛАНА</vt:lpstr>
      <vt:lpstr>ПОСТОЈЕЋЕ СТАЊЕ</vt:lpstr>
      <vt:lpstr>ПОСТОЈЕЋЕ СТАЊЕ</vt:lpstr>
      <vt:lpstr>ПОСТОЈЕЋЕ СТАЊЕ</vt:lpstr>
      <vt:lpstr>ПЛАНСКИ ДЕО – ПРАВИЛА УРЕЂЕЊА И ПРАВИЛА ГРАЂЕЊА И ЗАШТИТЕ ПРОСТОРА</vt:lpstr>
      <vt:lpstr>ПОДЕЛА ПРОСТОРА  НА КАРАКТЕРИСТИЧНЕ ЦЕЛИНЕ</vt:lpstr>
      <vt:lpstr>ПЛАНИРАНА ПРЕТЕЖНА НАМЕНА ПРОСТОРА</vt:lpstr>
      <vt:lpstr>ПЛАНИРАНА ПРЕТЕЖНА НАМЕНА ПРОСТОРА</vt:lpstr>
      <vt:lpstr>ПЛАНИРАНА ПРЕТЕЖНА НАМЕНА ПРОСТОРА</vt:lpstr>
      <vt:lpstr>ОПШТА ПРАВИЛА УРЕЂЕЊА И ГРАЂЕЊА</vt:lpstr>
      <vt:lpstr>ОПШТА ПРАВИЛА УРЕЂЕЊА И ГРАЂЕЊА</vt:lpstr>
      <vt:lpstr>ПАРЦЕЛАЦИЈА ЈАВНОГ И ОСТАЛОГ ЗЕМЉИШТА</vt:lpstr>
      <vt:lpstr>ПАРЦЕЛАЦИЈА ЈАВНОГ И ОСТАЛОГ ЗЕМЉИШТА</vt:lpstr>
      <vt:lpstr>PowerPoint Presentation</vt:lpstr>
      <vt:lpstr>PowerPoint Presentation</vt:lpstr>
      <vt:lpstr>ПЛАНСКИ ДЕО – ПРАВИЛА УРЕЂЕЊА И ПРАВИЛА ГРАЂЕЊА ЗА ДИРЕКТНУ ПРИМЕНУ – УРБАНИСТИЧКИ ПАРАМЕТРИ </vt:lpstr>
      <vt:lpstr>ПЛАНСКИ ДЕО – ПРАВИЛА УРЕЂЕЊА И ПРАВИЛА ГРАЂЕЊА ЗА ДИРЕКТНУ ПРИМЕНУ – УРБАНИСТИЧКИ ПАРАМЕТРИ </vt:lpstr>
      <vt:lpstr>ПЛАНСКИ ДЕО – ПРАВИЛА УРЕЂЕЊА И ПРАВИЛА ГРАЂЕЊА ЗА ДИРЕКТНУ ПРИМЕНУ – УРБАНИСТИЧКИ ПАРАМЕТРИ </vt:lpstr>
      <vt:lpstr>ПЛАНСКИ ДЕО – ПРАВИЛА УРЕЂЕЊА И ПРАВИЛА ГРАЂЕЊА ЗА ДИРЕКТНУ ПРИМЕНУ – УРБАНИСТИЧКИ ПАРАМЕТРИ </vt:lpstr>
      <vt:lpstr>ПЛАНСКИ ДЕО – ПРАВИЛА УРЕЂЕЊА И ПРАВИЛА ГРАЂЕЊА ЗА ДИРЕКТНУ ПРИМЕНУ – УРБАНИСТИЧКИ ПАРАМЕТРИ </vt:lpstr>
      <vt:lpstr>СПРОВОЂЕЊЕ ПЛАНА</vt:lpstr>
      <vt:lpstr>СПРОВОЂЕЊЕ ПЛАНА</vt:lpstr>
      <vt:lpstr>Књига II: ДОКУМЕНТАЦИОНА ОСНОВА Свеска 2: ИЗВЕШТАЈ О СТРАТЕШКОЈ ПРОЦЕНИ УТИЦАЈА  ПЛАНА ГЕНЕРАЛНЕ РЕГУЛАЦИЈЕ ПОЖАРЕВАЦ 3 НА ЖИВОТНУ СРЕДИНУ</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JЖМ</dc:creator>
  <cp:lastModifiedBy>fiji</cp:lastModifiedBy>
  <cp:revision>37</cp:revision>
  <dcterms:created xsi:type="dcterms:W3CDTF">2025-01-28T09:50:32Z</dcterms:created>
  <dcterms:modified xsi:type="dcterms:W3CDTF">2025-01-30T08:17:50Z</dcterms:modified>
</cp:coreProperties>
</file>