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sldIdLst>
    <p:sldId id="256" r:id="rId2"/>
    <p:sldId id="257" r:id="rId3"/>
    <p:sldId id="259" r:id="rId4"/>
    <p:sldId id="266" r:id="rId5"/>
    <p:sldId id="268" r:id="rId6"/>
    <p:sldId id="265" r:id="rId7"/>
    <p:sldId id="260" r:id="rId8"/>
    <p:sldId id="262" r:id="rId9"/>
    <p:sldId id="267" r:id="rId10"/>
    <p:sldId id="269" r:id="rId11"/>
    <p:sldId id="291" r:id="rId12"/>
    <p:sldId id="292" r:id="rId13"/>
    <p:sldId id="270" r:id="rId14"/>
    <p:sldId id="263" r:id="rId15"/>
    <p:sldId id="284" r:id="rId16"/>
    <p:sldId id="286" r:id="rId17"/>
    <p:sldId id="293" r:id="rId18"/>
    <p:sldId id="295" r:id="rId19"/>
    <p:sldId id="290" r:id="rId20"/>
    <p:sldId id="289" r:id="rId21"/>
    <p:sldId id="288" r:id="rId22"/>
    <p:sldId id="276" r:id="rId23"/>
    <p:sldId id="283" r:id="rId24"/>
    <p:sldId id="282" r:id="rId25"/>
    <p:sldId id="281"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29ED9E6-71DD-42AD-AFE2-300C8E463419}">
          <p14:sldIdLst>
            <p14:sldId id="256"/>
            <p14:sldId id="257"/>
            <p14:sldId id="259"/>
            <p14:sldId id="266"/>
            <p14:sldId id="268"/>
            <p14:sldId id="265"/>
            <p14:sldId id="260"/>
            <p14:sldId id="262"/>
            <p14:sldId id="267"/>
            <p14:sldId id="269"/>
            <p14:sldId id="291"/>
            <p14:sldId id="292"/>
            <p14:sldId id="270"/>
            <p14:sldId id="263"/>
            <p14:sldId id="284"/>
            <p14:sldId id="286"/>
            <p14:sldId id="293"/>
            <p14:sldId id="295"/>
            <p14:sldId id="290"/>
            <p14:sldId id="289"/>
            <p14:sldId id="288"/>
          </p14:sldIdLst>
        </p14:section>
        <p14:section name="СПУ" id="{DB7B5725-AE99-489D-A82F-23EA9EDE96A1}">
          <p14:sldIdLst>
            <p14:sldId id="276"/>
            <p14:sldId id="283"/>
            <p14:sldId id="282"/>
            <p14:sldId id="281"/>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p:cViewPr varScale="1">
        <p:scale>
          <a:sx n="70" d="100"/>
          <a:sy n="70" d="100"/>
        </p:scale>
        <p:origin x="1386" y="6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500B33B-804A-4FC6-9738-D877CD8BF754}"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1805D4-F482-4492-B4FF-708C3155D054}" type="slidenum">
              <a:rPr lang="en-US" smtClean="0"/>
              <a:t>‹#›</a:t>
            </a:fld>
            <a:endParaRPr lang="en-US"/>
          </a:p>
        </p:txBody>
      </p:sp>
    </p:spTree>
    <p:extLst>
      <p:ext uri="{BB962C8B-B14F-4D97-AF65-F5344CB8AC3E}">
        <p14:creationId xmlns:p14="http://schemas.microsoft.com/office/powerpoint/2010/main" val="667544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500B33B-804A-4FC6-9738-D877CD8BF754}"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1805D4-F482-4492-B4FF-708C3155D054}" type="slidenum">
              <a:rPr lang="en-US" smtClean="0"/>
              <a:t>‹#›</a:t>
            </a:fld>
            <a:endParaRPr lang="en-US"/>
          </a:p>
        </p:txBody>
      </p:sp>
    </p:spTree>
    <p:extLst>
      <p:ext uri="{BB962C8B-B14F-4D97-AF65-F5344CB8AC3E}">
        <p14:creationId xmlns:p14="http://schemas.microsoft.com/office/powerpoint/2010/main" val="4469548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500B33B-804A-4FC6-9738-D877CD8BF754}"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1805D4-F482-4492-B4FF-708C3155D054}" type="slidenum">
              <a:rPr lang="en-US" smtClean="0"/>
              <a:t>‹#›</a:t>
            </a:fld>
            <a:endParaRPr lang="en-US"/>
          </a:p>
        </p:txBody>
      </p:sp>
    </p:spTree>
    <p:extLst>
      <p:ext uri="{BB962C8B-B14F-4D97-AF65-F5344CB8AC3E}">
        <p14:creationId xmlns:p14="http://schemas.microsoft.com/office/powerpoint/2010/main" val="503517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500B33B-804A-4FC6-9738-D877CD8BF754}"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1805D4-F482-4492-B4FF-708C3155D054}" type="slidenum">
              <a:rPr lang="en-US" smtClean="0"/>
              <a:t>‹#›</a:t>
            </a:fld>
            <a:endParaRPr lang="en-US"/>
          </a:p>
        </p:txBody>
      </p:sp>
    </p:spTree>
    <p:extLst>
      <p:ext uri="{BB962C8B-B14F-4D97-AF65-F5344CB8AC3E}">
        <p14:creationId xmlns:p14="http://schemas.microsoft.com/office/powerpoint/2010/main" val="2551273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500B33B-804A-4FC6-9738-D877CD8BF754}"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1805D4-F482-4492-B4FF-708C3155D054}" type="slidenum">
              <a:rPr lang="en-US" smtClean="0"/>
              <a:t>‹#›</a:t>
            </a:fld>
            <a:endParaRPr lang="en-US"/>
          </a:p>
        </p:txBody>
      </p:sp>
    </p:spTree>
    <p:extLst>
      <p:ext uri="{BB962C8B-B14F-4D97-AF65-F5344CB8AC3E}">
        <p14:creationId xmlns:p14="http://schemas.microsoft.com/office/powerpoint/2010/main" val="8221027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500B33B-804A-4FC6-9738-D877CD8BF754}" type="datetimeFigureOut">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1805D4-F482-4492-B4FF-708C3155D054}" type="slidenum">
              <a:rPr lang="en-US" smtClean="0"/>
              <a:t>‹#›</a:t>
            </a:fld>
            <a:endParaRPr lang="en-US"/>
          </a:p>
        </p:txBody>
      </p:sp>
    </p:spTree>
    <p:extLst>
      <p:ext uri="{BB962C8B-B14F-4D97-AF65-F5344CB8AC3E}">
        <p14:creationId xmlns:p14="http://schemas.microsoft.com/office/powerpoint/2010/main" val="42353793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500B33B-804A-4FC6-9738-D877CD8BF754}" type="datetimeFigureOut">
              <a:rPr lang="en-US" smtClean="0"/>
              <a:t>9/9/2026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51805D4-F482-4492-B4FF-708C3155D054}" type="slidenum">
              <a:rPr lang="en-US" smtClean="0"/>
              <a:t>‹#›</a:t>
            </a:fld>
            <a:endParaRPr lang="en-US"/>
          </a:p>
        </p:txBody>
      </p:sp>
    </p:spTree>
    <p:extLst>
      <p:ext uri="{BB962C8B-B14F-4D97-AF65-F5344CB8AC3E}">
        <p14:creationId xmlns:p14="http://schemas.microsoft.com/office/powerpoint/2010/main" val="15673030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500B33B-804A-4FC6-9738-D877CD8BF754}" type="datetimeFigureOut">
              <a:rPr lang="en-US" smtClean="0"/>
              <a:t>9/9/2026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51805D4-F482-4492-B4FF-708C3155D054}" type="slidenum">
              <a:rPr lang="en-US" smtClean="0"/>
              <a:t>‹#›</a:t>
            </a:fld>
            <a:endParaRPr lang="en-US"/>
          </a:p>
        </p:txBody>
      </p:sp>
    </p:spTree>
    <p:extLst>
      <p:ext uri="{BB962C8B-B14F-4D97-AF65-F5344CB8AC3E}">
        <p14:creationId xmlns:p14="http://schemas.microsoft.com/office/powerpoint/2010/main" val="2826325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00B33B-804A-4FC6-9738-D877CD8BF754}" type="datetimeFigureOut">
              <a:rPr lang="en-US" smtClean="0"/>
              <a:t>9/9/2026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51805D4-F482-4492-B4FF-708C3155D054}" type="slidenum">
              <a:rPr lang="en-US" smtClean="0"/>
              <a:t>‹#›</a:t>
            </a:fld>
            <a:endParaRPr lang="en-US"/>
          </a:p>
        </p:txBody>
      </p:sp>
    </p:spTree>
    <p:extLst>
      <p:ext uri="{BB962C8B-B14F-4D97-AF65-F5344CB8AC3E}">
        <p14:creationId xmlns:p14="http://schemas.microsoft.com/office/powerpoint/2010/main" val="36815237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500B33B-804A-4FC6-9738-D877CD8BF754}" type="datetimeFigureOut">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1805D4-F482-4492-B4FF-708C3155D054}" type="slidenum">
              <a:rPr lang="en-US" smtClean="0"/>
              <a:t>‹#›</a:t>
            </a:fld>
            <a:endParaRPr lang="en-US"/>
          </a:p>
        </p:txBody>
      </p:sp>
    </p:spTree>
    <p:extLst>
      <p:ext uri="{BB962C8B-B14F-4D97-AF65-F5344CB8AC3E}">
        <p14:creationId xmlns:p14="http://schemas.microsoft.com/office/powerpoint/2010/main" val="32948498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500B33B-804A-4FC6-9738-D877CD8BF754}" type="datetimeFigureOut">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1805D4-F482-4492-B4FF-708C3155D054}" type="slidenum">
              <a:rPr lang="en-US" smtClean="0"/>
              <a:t>‹#›</a:t>
            </a:fld>
            <a:endParaRPr lang="en-US"/>
          </a:p>
        </p:txBody>
      </p:sp>
    </p:spTree>
    <p:extLst>
      <p:ext uri="{BB962C8B-B14F-4D97-AF65-F5344CB8AC3E}">
        <p14:creationId xmlns:p14="http://schemas.microsoft.com/office/powerpoint/2010/main" val="25253851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00B33B-804A-4FC6-9738-D877CD8BF754}" type="datetimeFigureOut">
              <a:rPr lang="en-US" smtClean="0"/>
              <a:t>9/9/2026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1805D4-F482-4492-B4FF-708C3155D054}" type="slidenum">
              <a:rPr lang="en-US" smtClean="0"/>
              <a:t>‹#›</a:t>
            </a:fld>
            <a:endParaRPr lang="en-US"/>
          </a:p>
        </p:txBody>
      </p:sp>
    </p:spTree>
    <p:extLst>
      <p:ext uri="{BB962C8B-B14F-4D97-AF65-F5344CB8AC3E}">
        <p14:creationId xmlns:p14="http://schemas.microsoft.com/office/powerpoint/2010/main" val="1340962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3042"/>
            <a:ext cx="8077200" cy="4843757"/>
          </a:xfrm>
        </p:spPr>
        <p:txBody>
          <a:bodyPr/>
          <a:lstStyle/>
          <a:p>
            <a:endParaRPr lang="en-US" dirty="0"/>
          </a:p>
        </p:txBody>
      </p:sp>
      <p:sp>
        <p:nvSpPr>
          <p:cNvPr id="3" name="Subtitle 2"/>
          <p:cNvSpPr>
            <a:spLocks noGrp="1"/>
          </p:cNvSpPr>
          <p:nvPr>
            <p:ph type="subTitle" idx="1"/>
          </p:nvPr>
        </p:nvSpPr>
        <p:spPr>
          <a:xfrm>
            <a:off x="1524000" y="4800600"/>
            <a:ext cx="6400800" cy="655249"/>
          </a:xfrm>
        </p:spPr>
        <p:txBody>
          <a:bodyPr>
            <a:noAutofit/>
          </a:bodyPr>
          <a:lstStyle/>
          <a:p>
            <a:r>
              <a:rPr lang="en-US" sz="1400" dirty="0">
                <a:solidFill>
                  <a:schemeClr val="tx1"/>
                </a:solidFill>
                <a:latin typeface="Times New Roman" pitchFamily="18" charset="0"/>
                <a:cs typeface="Times New Roman" pitchFamily="18" charset="0"/>
              </a:rPr>
              <a:t>-</a:t>
            </a:r>
            <a:r>
              <a:rPr lang="sr-Cyrl-RS" sz="1400" dirty="0">
                <a:solidFill>
                  <a:schemeClr val="tx1"/>
                </a:solidFill>
                <a:latin typeface="Times New Roman" pitchFamily="18" charset="0"/>
                <a:cs typeface="Times New Roman" pitchFamily="18" charset="0"/>
              </a:rPr>
              <a:t>јавна презентација / поновни јавни увид-</a:t>
            </a:r>
          </a:p>
          <a:p>
            <a:r>
              <a:rPr lang="sr-Cyrl-RS" sz="1400" dirty="0">
                <a:solidFill>
                  <a:schemeClr val="tx1"/>
                </a:solidFill>
                <a:latin typeface="Times New Roman" pitchFamily="18" charset="0"/>
                <a:cs typeface="Times New Roman" pitchFamily="18" charset="0"/>
              </a:rPr>
              <a:t>Пожаревац, </a:t>
            </a:r>
            <a:r>
              <a:rPr lang="en-US" sz="1400" dirty="0">
                <a:solidFill>
                  <a:schemeClr val="tx1"/>
                </a:solidFill>
                <a:latin typeface="Times New Roman" pitchFamily="18" charset="0"/>
                <a:cs typeface="Times New Roman" pitchFamily="18" charset="0"/>
              </a:rPr>
              <a:t>10</a:t>
            </a:r>
            <a:r>
              <a:rPr lang="sr-Cyrl-RS" sz="1400" dirty="0">
                <a:solidFill>
                  <a:schemeClr val="tx1"/>
                </a:solidFill>
                <a:latin typeface="Times New Roman" pitchFamily="18" charset="0"/>
                <a:cs typeface="Times New Roman" pitchFamily="18" charset="0"/>
              </a:rPr>
              <a:t>.</a:t>
            </a:r>
            <a:r>
              <a:rPr lang="en-US" sz="1400" dirty="0">
                <a:solidFill>
                  <a:schemeClr val="tx1"/>
                </a:solidFill>
                <a:latin typeface="Times New Roman" pitchFamily="18" charset="0"/>
                <a:cs typeface="Times New Roman" pitchFamily="18" charset="0"/>
              </a:rPr>
              <a:t>09</a:t>
            </a:r>
            <a:r>
              <a:rPr lang="sr-Cyrl-RS" sz="1400" dirty="0">
                <a:solidFill>
                  <a:schemeClr val="tx1"/>
                </a:solidFill>
                <a:latin typeface="Times New Roman" pitchFamily="18" charset="0"/>
                <a:cs typeface="Times New Roman" pitchFamily="18" charset="0"/>
              </a:rPr>
              <a:t>.202</a:t>
            </a:r>
            <a:r>
              <a:rPr lang="en-US" sz="1400" dirty="0">
                <a:solidFill>
                  <a:schemeClr val="tx1"/>
                </a:solidFill>
                <a:latin typeface="Times New Roman" pitchFamily="18" charset="0"/>
                <a:cs typeface="Times New Roman" pitchFamily="18" charset="0"/>
              </a:rPr>
              <a:t>6</a:t>
            </a:r>
            <a:r>
              <a:rPr lang="sr-Cyrl-RS" sz="1400" dirty="0">
                <a:solidFill>
                  <a:schemeClr val="tx1"/>
                </a:solidFill>
                <a:latin typeface="Times New Roman" pitchFamily="18" charset="0"/>
                <a:cs typeface="Times New Roman" pitchFamily="18" charset="0"/>
              </a:rPr>
              <a:t>.</a:t>
            </a:r>
            <a:endParaRPr lang="en-US" sz="1400" dirty="0">
              <a:solidFill>
                <a:schemeClr val="tx1"/>
              </a:solidFill>
              <a:latin typeface="Times New Roman" pitchFamily="18" charset="0"/>
              <a:cs typeface="Times New Roman" pitchFamily="18" charset="0"/>
            </a:endParaRPr>
          </a:p>
        </p:txBody>
      </p:sp>
      <p:pic>
        <p:nvPicPr>
          <p:cNvPr id="1034" name="Picture 10"/>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2378699" y="116456"/>
            <a:ext cx="4631701" cy="4774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Subtitle 2"/>
          <p:cNvSpPr txBox="1">
            <a:spLocks/>
          </p:cNvSpPr>
          <p:nvPr/>
        </p:nvSpPr>
        <p:spPr>
          <a:xfrm>
            <a:off x="1219200" y="5867400"/>
            <a:ext cx="6400800" cy="9144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en-US" sz="1800" dirty="0">
              <a:solidFill>
                <a:schemeClr val="tx1"/>
              </a:solidFill>
              <a:latin typeface="Times New Roman" pitchFamily="18" charset="0"/>
              <a:cs typeface="Times New Roman" pitchFamily="18" charset="0"/>
            </a:endParaRPr>
          </a:p>
        </p:txBody>
      </p:sp>
      <p:pic>
        <p:nvPicPr>
          <p:cNvPr id="1036" name="Picture 12" descr="IAUS logo sa tekstom_cb"/>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95600" y="5455849"/>
            <a:ext cx="4114800" cy="746994"/>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3043687" y="6148702"/>
            <a:ext cx="3814313" cy="6074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631433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077200" cy="639762"/>
          </a:xfrm>
        </p:spPr>
        <p:txBody>
          <a:bodyPr>
            <a:normAutofit fontScale="90000"/>
          </a:bodyPr>
          <a:lstStyle/>
          <a:p>
            <a:pPr lvl="1" algn="ctr" rtl="0">
              <a:spcBef>
                <a:spcPct val="0"/>
              </a:spcBef>
            </a:pPr>
            <a:r>
              <a:rPr lang="sr-Cyrl-RS" sz="2800" b="1" dirty="0"/>
              <a:t>ПЛАНИРАНА ПРЕТЕЖНА НАМЕНА ПРОСТОРА</a:t>
            </a:r>
            <a:endParaRPr lang="en-US" sz="2800" dirty="0"/>
          </a:p>
        </p:txBody>
      </p:sp>
      <p:sp>
        <p:nvSpPr>
          <p:cNvPr id="3" name="Content Placeholder 2"/>
          <p:cNvSpPr>
            <a:spLocks noGrp="1"/>
          </p:cNvSpPr>
          <p:nvPr>
            <p:ph idx="1"/>
          </p:nvPr>
        </p:nvSpPr>
        <p:spPr>
          <a:xfrm>
            <a:off x="228600" y="1066800"/>
            <a:ext cx="4038600" cy="5059363"/>
          </a:xfrm>
        </p:spPr>
        <p:txBody>
          <a:bodyPr>
            <a:normAutofit fontScale="85000" lnSpcReduction="10000"/>
          </a:bodyPr>
          <a:lstStyle/>
          <a:p>
            <a:pPr marL="0" indent="0">
              <a:buNone/>
            </a:pPr>
            <a:r>
              <a:rPr lang="sr-Cyrl-RS" b="1" u="sng" dirty="0"/>
              <a:t>Површине и објекти јавне намене</a:t>
            </a:r>
            <a:endParaRPr lang="en-US" b="1" u="sng" dirty="0"/>
          </a:p>
          <a:p>
            <a:pPr lvl="0"/>
            <a:r>
              <a:rPr lang="sr-Cyrl-RS" dirty="0"/>
              <a:t>река</a:t>
            </a:r>
            <a:endParaRPr lang="en-US" dirty="0"/>
          </a:p>
          <a:p>
            <a:pPr lvl="0"/>
            <a:r>
              <a:rPr lang="sr-Cyrl-RS" dirty="0"/>
              <a:t>насип</a:t>
            </a:r>
            <a:endParaRPr lang="en-US" dirty="0"/>
          </a:p>
          <a:p>
            <a:r>
              <a:rPr lang="sr-Cyrl-RS" dirty="0"/>
              <a:t>водоизвориште</a:t>
            </a:r>
            <a:endParaRPr lang="en-US" dirty="0"/>
          </a:p>
          <a:p>
            <a:pPr lvl="0"/>
            <a:r>
              <a:rPr lang="sr-Cyrl-RS" dirty="0" err="1"/>
              <a:t>инундационо</a:t>
            </a:r>
            <a:r>
              <a:rPr lang="sr-Cyrl-RS" dirty="0"/>
              <a:t> подручје</a:t>
            </a:r>
            <a:endParaRPr lang="en-US" dirty="0"/>
          </a:p>
          <a:p>
            <a:pPr lvl="0"/>
            <a:r>
              <a:rPr lang="sr-Cyrl-RS" dirty="0"/>
              <a:t>излетиште</a:t>
            </a:r>
            <a:endParaRPr lang="en-US" dirty="0"/>
          </a:p>
          <a:p>
            <a:pPr lvl="0"/>
            <a:r>
              <a:rPr lang="sr-Cyrl-RS" dirty="0"/>
              <a:t>комплекс ергеле</a:t>
            </a:r>
            <a:endParaRPr lang="en-US" dirty="0"/>
          </a:p>
          <a:p>
            <a:pPr lvl="0"/>
            <a:r>
              <a:rPr lang="sr-Cyrl-RS" dirty="0"/>
              <a:t>зона водне рекултивације</a:t>
            </a:r>
            <a:endParaRPr lang="en-US" dirty="0"/>
          </a:p>
          <a:p>
            <a:pPr lvl="0"/>
            <a:r>
              <a:rPr lang="sr-Cyrl-RS" dirty="0"/>
              <a:t>саобраћајне површине</a:t>
            </a:r>
            <a:endParaRPr lang="en-US" dirty="0"/>
          </a:p>
        </p:txBody>
      </p:sp>
      <p:sp>
        <p:nvSpPr>
          <p:cNvPr id="5" name="Content Placeholder 2"/>
          <p:cNvSpPr txBox="1">
            <a:spLocks/>
          </p:cNvSpPr>
          <p:nvPr/>
        </p:nvSpPr>
        <p:spPr>
          <a:xfrm>
            <a:off x="5257800" y="990600"/>
            <a:ext cx="3733800" cy="521176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sr-Cyrl-RS" sz="2700" b="1" u="sng" dirty="0"/>
              <a:t>Површине осталих намена</a:t>
            </a:r>
            <a:endParaRPr lang="en-US" sz="2700" b="1" u="sng" dirty="0"/>
          </a:p>
          <a:p>
            <a:pPr lvl="0"/>
            <a:r>
              <a:rPr lang="sr-Cyrl-RS" sz="2700" dirty="0"/>
              <a:t>становање</a:t>
            </a:r>
            <a:endParaRPr lang="en-US" sz="2700" dirty="0"/>
          </a:p>
          <a:p>
            <a:pPr lvl="0"/>
            <a:r>
              <a:rPr lang="sr-Cyrl-RS" sz="2700" dirty="0"/>
              <a:t>пословање производња и услуге</a:t>
            </a:r>
            <a:endParaRPr lang="en-US" sz="2700" dirty="0"/>
          </a:p>
          <a:p>
            <a:pPr lvl="0"/>
            <a:r>
              <a:rPr lang="sr-Cyrl-RS" sz="2700" dirty="0"/>
              <a:t>пољопривредне површине</a:t>
            </a:r>
            <a:endParaRPr lang="en-US" sz="2700" dirty="0"/>
          </a:p>
        </p:txBody>
      </p:sp>
    </p:spTree>
    <p:extLst>
      <p:ext uri="{BB962C8B-B14F-4D97-AF65-F5344CB8AC3E}">
        <p14:creationId xmlns:p14="http://schemas.microsoft.com/office/powerpoint/2010/main" val="42624858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4686A59-962D-EA30-48E2-8E476F6219F5}"/>
              </a:ext>
            </a:extLst>
          </p:cNvPr>
          <p:cNvPicPr>
            <a:picLocks noGrp="1" noChangeAspect="1"/>
          </p:cNvPicPr>
          <p:nvPr>
            <p:ph idx="1"/>
          </p:nvPr>
        </p:nvPicPr>
        <p:blipFill>
          <a:blip r:embed="rId2"/>
          <a:srcRect l="26363" t="10796" r="5756" b="4600"/>
          <a:stretch>
            <a:fillRect/>
          </a:stretch>
        </p:blipFill>
        <p:spPr>
          <a:xfrm>
            <a:off x="98437" y="296372"/>
            <a:ext cx="8969363" cy="6285277"/>
          </a:xfrm>
          <a:prstGeom prst="rect">
            <a:avLst/>
          </a:prstGeom>
        </p:spPr>
      </p:pic>
    </p:spTree>
    <p:extLst>
      <p:ext uri="{BB962C8B-B14F-4D97-AF65-F5344CB8AC3E}">
        <p14:creationId xmlns:p14="http://schemas.microsoft.com/office/powerpoint/2010/main" val="32569441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87E2587-651A-A064-3466-C536F585FB6E}"/>
              </a:ext>
            </a:extLst>
          </p:cNvPr>
          <p:cNvPicPr>
            <a:picLocks noGrp="1" noChangeAspect="1"/>
          </p:cNvPicPr>
          <p:nvPr>
            <p:ph idx="1"/>
          </p:nvPr>
        </p:nvPicPr>
        <p:blipFill>
          <a:blip r:embed="rId2"/>
          <a:srcRect l="27928" t="11226" r="6306" b="5450"/>
          <a:stretch>
            <a:fillRect/>
          </a:stretch>
        </p:blipFill>
        <p:spPr>
          <a:xfrm>
            <a:off x="-49826" y="76200"/>
            <a:ext cx="9193826" cy="6549025"/>
          </a:xfrm>
          <a:prstGeom prst="rect">
            <a:avLst/>
          </a:prstGeom>
        </p:spPr>
      </p:pic>
    </p:spTree>
    <p:extLst>
      <p:ext uri="{BB962C8B-B14F-4D97-AF65-F5344CB8AC3E}">
        <p14:creationId xmlns:p14="http://schemas.microsoft.com/office/powerpoint/2010/main" val="26754460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077200" cy="639762"/>
          </a:xfrm>
        </p:spPr>
        <p:txBody>
          <a:bodyPr>
            <a:normAutofit fontScale="90000"/>
          </a:bodyPr>
          <a:lstStyle/>
          <a:p>
            <a:pPr lvl="1" algn="ctr" rtl="0">
              <a:spcBef>
                <a:spcPct val="0"/>
              </a:spcBef>
            </a:pPr>
            <a:r>
              <a:rPr lang="sr-Cyrl-RS" sz="2800" b="1" dirty="0"/>
              <a:t>ПЛАНИРАНА ПРЕТЕЖНА НАМЕНА ПРОСТОРА</a:t>
            </a:r>
            <a:endParaRPr lang="en-US" sz="2800" dirty="0"/>
          </a:p>
        </p:txBody>
      </p:sp>
      <p:sp>
        <p:nvSpPr>
          <p:cNvPr id="6" name="Rectangle 1"/>
          <p:cNvSpPr>
            <a:spLocks noChangeArrowheads="1"/>
          </p:cNvSpPr>
          <p:nvPr/>
        </p:nvSpPr>
        <p:spPr bwMode="auto">
          <a:xfrm>
            <a:off x="1514475" y="14620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br>
              <a:rPr kumimoji="0" lang="en-US" sz="1800" b="0" i="0" u="none" strike="noStrike" cap="none" normalizeH="0" baseline="0">
                <a:ln>
                  <a:noFill/>
                </a:ln>
                <a:solidFill>
                  <a:schemeClr val="tx1"/>
                </a:solidFill>
                <a:effectLst/>
                <a:latin typeface="Arial" pitchFamily="34" charset="0"/>
                <a:cs typeface="Arial" pitchFamily="34" charset="0"/>
              </a:rPr>
            </a:br>
            <a:endParaRPr kumimoji="0" lang="en-US" sz="1800" b="0" i="0" u="none" strike="noStrike" cap="none" normalizeH="0" baseline="0">
              <a:ln>
                <a:noFill/>
              </a:ln>
              <a:solidFill>
                <a:schemeClr val="tx1"/>
              </a:solidFill>
              <a:effectLst/>
              <a:latin typeface="Arial" pitchFamily="34" charset="0"/>
              <a:cs typeface="Arial" pitchFamily="34" charset="0"/>
            </a:endParaRPr>
          </a:p>
        </p:txBody>
      </p:sp>
      <p:graphicFrame>
        <p:nvGraphicFramePr>
          <p:cNvPr id="3" name="Table 2">
            <a:extLst>
              <a:ext uri="{FF2B5EF4-FFF2-40B4-BE49-F238E27FC236}">
                <a16:creationId xmlns:a16="http://schemas.microsoft.com/office/drawing/2014/main" id="{3ABC32A9-ABD9-A596-2BED-0148DECFBDF7}"/>
              </a:ext>
            </a:extLst>
          </p:cNvPr>
          <p:cNvGraphicFramePr>
            <a:graphicFrameLocks noGrp="1"/>
          </p:cNvGraphicFramePr>
          <p:nvPr>
            <p:extLst>
              <p:ext uri="{D42A27DB-BD31-4B8C-83A1-F6EECF244321}">
                <p14:modId xmlns:p14="http://schemas.microsoft.com/office/powerpoint/2010/main" val="2137907353"/>
              </p:ext>
            </p:extLst>
          </p:nvPr>
        </p:nvGraphicFramePr>
        <p:xfrm>
          <a:off x="152400" y="914401"/>
          <a:ext cx="8763000" cy="5668959"/>
        </p:xfrm>
        <a:graphic>
          <a:graphicData uri="http://schemas.openxmlformats.org/drawingml/2006/table">
            <a:tbl>
              <a:tblPr firstRow="1" firstCol="1" bandRow="1">
                <a:tableStyleId>{7DF18680-E054-41AD-8BC1-D1AEF772440D}</a:tableStyleId>
              </a:tblPr>
              <a:tblGrid>
                <a:gridCol w="5414891">
                  <a:extLst>
                    <a:ext uri="{9D8B030D-6E8A-4147-A177-3AD203B41FA5}">
                      <a16:colId xmlns:a16="http://schemas.microsoft.com/office/drawing/2014/main" val="3231718475"/>
                    </a:ext>
                  </a:extLst>
                </a:gridCol>
                <a:gridCol w="1744083">
                  <a:extLst>
                    <a:ext uri="{9D8B030D-6E8A-4147-A177-3AD203B41FA5}">
                      <a16:colId xmlns:a16="http://schemas.microsoft.com/office/drawing/2014/main" val="2632580840"/>
                    </a:ext>
                  </a:extLst>
                </a:gridCol>
                <a:gridCol w="1604026">
                  <a:extLst>
                    <a:ext uri="{9D8B030D-6E8A-4147-A177-3AD203B41FA5}">
                      <a16:colId xmlns:a16="http://schemas.microsoft.com/office/drawing/2014/main" val="1731396350"/>
                    </a:ext>
                  </a:extLst>
                </a:gridCol>
              </a:tblGrid>
              <a:tr h="367479">
                <a:tc>
                  <a:txBody>
                    <a:bodyPr/>
                    <a:lstStyle/>
                    <a:p>
                      <a:pPr marL="125730" indent="419100" algn="just">
                        <a:spcAft>
                          <a:spcPts val="600"/>
                        </a:spcAft>
                        <a:buNone/>
                      </a:pPr>
                      <a:r>
                        <a:rPr lang="sr-Cyrl-RS" sz="1000" dirty="0">
                          <a:effectLst/>
                        </a:rPr>
                        <a:t>Намена  простора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125730" indent="419100" algn="just">
                        <a:spcAft>
                          <a:spcPts val="600"/>
                        </a:spcAft>
                        <a:buNone/>
                      </a:pPr>
                      <a:r>
                        <a:rPr lang="sr-Cyrl-RS" sz="1000">
                          <a:effectLst/>
                        </a:rPr>
                        <a:t>Постојећа (ha)</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125730" indent="419100" algn="just">
                        <a:spcAft>
                          <a:spcPts val="600"/>
                        </a:spcAft>
                        <a:buNone/>
                      </a:pPr>
                      <a:r>
                        <a:rPr lang="sr-Cyrl-RS" sz="1000">
                          <a:effectLst/>
                        </a:rPr>
                        <a:t>Планирана (ha)</a:t>
                      </a:r>
                      <a:endParaRPr lang="en-US" sz="1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009122147"/>
                  </a:ext>
                </a:extLst>
              </a:tr>
              <a:tr h="194788">
                <a:tc>
                  <a:txBody>
                    <a:bodyPr/>
                    <a:lstStyle/>
                    <a:p>
                      <a:pPr marL="125730" indent="419100" algn="just">
                        <a:spcAft>
                          <a:spcPts val="600"/>
                        </a:spcAft>
                        <a:buNone/>
                      </a:pPr>
                      <a:r>
                        <a:rPr lang="sr-Cyrl-RS" sz="1000" dirty="0">
                          <a:effectLst/>
                        </a:rPr>
                        <a:t>А. ПОВРШИНЕ СА ЈАВНОМ НАМЕНОМ</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125730" indent="419100" algn="just">
                        <a:spcAft>
                          <a:spcPts val="600"/>
                        </a:spcAft>
                        <a:buNone/>
                      </a:pPr>
                      <a:r>
                        <a:rPr lang="en-US" sz="1000">
                          <a:effectLst/>
                        </a:rPr>
                        <a:t>696,37</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125730" indent="419100" algn="just">
                        <a:spcAft>
                          <a:spcPts val="600"/>
                        </a:spcAft>
                        <a:buNone/>
                      </a:pPr>
                      <a:r>
                        <a:rPr lang="en-US" sz="1000">
                          <a:effectLst/>
                        </a:rPr>
                        <a:t>728.03</a:t>
                      </a:r>
                      <a:endParaRPr lang="en-US" sz="1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992386464"/>
                  </a:ext>
                </a:extLst>
              </a:tr>
              <a:tr h="194788">
                <a:tc>
                  <a:txBody>
                    <a:bodyPr/>
                    <a:lstStyle/>
                    <a:p>
                      <a:pPr marL="125730" indent="419100" algn="just">
                        <a:spcAft>
                          <a:spcPts val="600"/>
                        </a:spcAft>
                        <a:buNone/>
                      </a:pPr>
                      <a:r>
                        <a:rPr lang="sr-Cyrl-RS" sz="1000" dirty="0">
                          <a:effectLst/>
                        </a:rPr>
                        <a:t>река Велика Морава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125730" indent="419100" algn="just">
                        <a:spcAft>
                          <a:spcPts val="600"/>
                        </a:spcAft>
                        <a:buNone/>
                      </a:pPr>
                      <a:r>
                        <a:rPr lang="en-US" sz="1000">
                          <a:effectLst/>
                        </a:rPr>
                        <a:t>11.30</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125730" indent="419100" algn="just">
                        <a:spcAft>
                          <a:spcPts val="600"/>
                        </a:spcAft>
                        <a:buNone/>
                      </a:pPr>
                      <a:r>
                        <a:rPr lang="en-US" sz="1000">
                          <a:effectLst/>
                        </a:rPr>
                        <a:t>11.30</a:t>
                      </a:r>
                      <a:endParaRPr lang="en-US" sz="1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913994836"/>
                  </a:ext>
                </a:extLst>
              </a:tr>
              <a:tr h="389576">
                <a:tc>
                  <a:txBody>
                    <a:bodyPr/>
                    <a:lstStyle/>
                    <a:p>
                      <a:pPr marL="125730" indent="419100" algn="just">
                        <a:spcAft>
                          <a:spcPts val="600"/>
                        </a:spcAft>
                        <a:buNone/>
                      </a:pPr>
                      <a:r>
                        <a:rPr lang="sr-Cyrl-RS" sz="1000">
                          <a:effectLst/>
                        </a:rPr>
                        <a:t>одбрамбени насип, одржавање насипа и друге водопривредне делатности</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125730" indent="419100" algn="just">
                        <a:spcAft>
                          <a:spcPts val="600"/>
                        </a:spcAft>
                        <a:buNone/>
                      </a:pPr>
                      <a:r>
                        <a:rPr lang="sr-Cyrl-RS" sz="1000">
                          <a:effectLst/>
                        </a:rPr>
                        <a:t>2</a:t>
                      </a:r>
                      <a:r>
                        <a:rPr lang="en-US" sz="1000">
                          <a:effectLst/>
                        </a:rPr>
                        <a:t>1</a:t>
                      </a:r>
                      <a:r>
                        <a:rPr lang="sr-Cyrl-RS" sz="1000">
                          <a:effectLst/>
                        </a:rPr>
                        <a:t>,1</a:t>
                      </a:r>
                      <a:r>
                        <a:rPr lang="en-US" sz="1000">
                          <a:effectLst/>
                        </a:rPr>
                        <a:t>0</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125730" indent="419100" algn="just">
                        <a:spcAft>
                          <a:spcPts val="600"/>
                        </a:spcAft>
                        <a:buNone/>
                      </a:pPr>
                      <a:r>
                        <a:rPr lang="en-US" sz="1000">
                          <a:effectLst/>
                        </a:rPr>
                        <a:t>23,00</a:t>
                      </a:r>
                      <a:endParaRPr lang="en-US" sz="1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854993956"/>
                  </a:ext>
                </a:extLst>
              </a:tr>
              <a:tr h="389576">
                <a:tc>
                  <a:txBody>
                    <a:bodyPr/>
                    <a:lstStyle/>
                    <a:p>
                      <a:pPr marL="125730" indent="419100" algn="just">
                        <a:spcAft>
                          <a:spcPts val="600"/>
                        </a:spcAft>
                        <a:buNone/>
                      </a:pPr>
                      <a:r>
                        <a:rPr lang="sr-Cyrl-RS" sz="1000">
                          <a:effectLst/>
                        </a:rPr>
                        <a:t>Шумске</a:t>
                      </a:r>
                      <a:r>
                        <a:rPr lang="ru-RU" sz="1000">
                          <a:effectLst/>
                        </a:rPr>
                        <a:t>, </a:t>
                      </a:r>
                      <a:r>
                        <a:rPr lang="sr-Cyrl-RS" sz="1000">
                          <a:effectLst/>
                        </a:rPr>
                        <a:t>пољопривредне и водне површине у инундационом подручју - производња биомасе </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125730" indent="419100" algn="just">
                        <a:spcAft>
                          <a:spcPts val="600"/>
                        </a:spcAft>
                        <a:buNone/>
                      </a:pPr>
                      <a:r>
                        <a:rPr lang="sr-Cyrl-RS" sz="1000">
                          <a:effectLst/>
                        </a:rPr>
                        <a:t>2</a:t>
                      </a:r>
                      <a:r>
                        <a:rPr lang="en-US" sz="1000">
                          <a:effectLst/>
                        </a:rPr>
                        <a:t>08,43</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125730" indent="419100" algn="just">
                        <a:spcAft>
                          <a:spcPts val="600"/>
                        </a:spcAft>
                        <a:buNone/>
                      </a:pPr>
                      <a:r>
                        <a:rPr lang="sr-Cyrl-RS" sz="1000">
                          <a:effectLst/>
                        </a:rPr>
                        <a:t>20</a:t>
                      </a:r>
                      <a:r>
                        <a:rPr lang="en-US" sz="1000">
                          <a:effectLst/>
                        </a:rPr>
                        <a:t>6,65</a:t>
                      </a:r>
                      <a:endParaRPr lang="en-US" sz="1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350600180"/>
                  </a:ext>
                </a:extLst>
              </a:tr>
              <a:tr h="194788">
                <a:tc>
                  <a:txBody>
                    <a:bodyPr/>
                    <a:lstStyle/>
                    <a:p>
                      <a:pPr marL="125730" indent="419100" algn="just">
                        <a:spcAft>
                          <a:spcPts val="600"/>
                        </a:spcAft>
                        <a:buNone/>
                      </a:pPr>
                      <a:r>
                        <a:rPr lang="sr-Cyrl-RS" sz="1000">
                          <a:effectLst/>
                        </a:rPr>
                        <a:t>локација „Моравска лагуна“</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125730" indent="419100" algn="just">
                        <a:spcAft>
                          <a:spcPts val="600"/>
                        </a:spcAft>
                        <a:buNone/>
                      </a:pPr>
                      <a:r>
                        <a:rPr lang="sr-Cyrl-RS" sz="1000">
                          <a:effectLst/>
                        </a:rPr>
                        <a:t>0,81</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125730" indent="419100" algn="just">
                        <a:spcAft>
                          <a:spcPts val="600"/>
                        </a:spcAft>
                        <a:buNone/>
                      </a:pPr>
                      <a:r>
                        <a:rPr lang="sr-Cyrl-RS" sz="1000">
                          <a:effectLst/>
                        </a:rPr>
                        <a:t>2,90</a:t>
                      </a:r>
                      <a:endParaRPr lang="en-US" sz="1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33150308"/>
                  </a:ext>
                </a:extLst>
              </a:tr>
              <a:tr h="194788">
                <a:tc>
                  <a:txBody>
                    <a:bodyPr/>
                    <a:lstStyle/>
                    <a:p>
                      <a:pPr marL="125730" indent="419100" algn="just">
                        <a:spcAft>
                          <a:spcPts val="600"/>
                        </a:spcAft>
                        <a:buNone/>
                      </a:pPr>
                      <a:r>
                        <a:rPr lang="sr-Cyrl-RS" sz="1000">
                          <a:effectLst/>
                        </a:rPr>
                        <a:t>водоизвориште „Кључ“ са заштитним појасом</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125730" indent="419100" algn="just">
                        <a:spcAft>
                          <a:spcPts val="600"/>
                        </a:spcAft>
                        <a:buNone/>
                      </a:pPr>
                      <a:r>
                        <a:rPr lang="sr-Cyrl-RS" sz="1000">
                          <a:effectLst/>
                        </a:rPr>
                        <a:t>69,08</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125730" indent="419100" algn="just">
                        <a:spcAft>
                          <a:spcPts val="600"/>
                        </a:spcAft>
                        <a:buNone/>
                      </a:pPr>
                      <a:r>
                        <a:rPr lang="sr-Cyrl-RS" sz="1000">
                          <a:effectLst/>
                        </a:rPr>
                        <a:t>74,27</a:t>
                      </a:r>
                      <a:endParaRPr lang="en-US" sz="1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163445783"/>
                  </a:ext>
                </a:extLst>
              </a:tr>
              <a:tr h="194788">
                <a:tc>
                  <a:txBody>
                    <a:bodyPr/>
                    <a:lstStyle/>
                    <a:p>
                      <a:pPr marL="125730" indent="419100" algn="just">
                        <a:spcAft>
                          <a:spcPts val="600"/>
                        </a:spcAft>
                        <a:buNone/>
                      </a:pPr>
                      <a:r>
                        <a:rPr lang="sr-Cyrl-RS" sz="1000">
                          <a:effectLst/>
                        </a:rPr>
                        <a:t>туристичко–рекреативна површина </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125730" indent="419100" algn="just">
                        <a:spcAft>
                          <a:spcPts val="600"/>
                        </a:spcAft>
                        <a:buNone/>
                      </a:pPr>
                      <a:r>
                        <a:rPr lang="sr-Cyrl-RS" sz="1000">
                          <a:effectLst/>
                        </a:rPr>
                        <a:t>-</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125730" indent="419100" algn="just">
                        <a:spcAft>
                          <a:spcPts val="600"/>
                        </a:spcAft>
                        <a:buNone/>
                      </a:pPr>
                      <a:r>
                        <a:rPr lang="en-US" sz="1000">
                          <a:effectLst/>
                        </a:rPr>
                        <a:t>31,08</a:t>
                      </a:r>
                      <a:endParaRPr lang="en-US" sz="1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970681008"/>
                  </a:ext>
                </a:extLst>
              </a:tr>
              <a:tr h="194788">
                <a:tc>
                  <a:txBody>
                    <a:bodyPr/>
                    <a:lstStyle/>
                    <a:p>
                      <a:pPr marL="125730" indent="419100" algn="just">
                        <a:spcAft>
                          <a:spcPts val="600"/>
                        </a:spcAft>
                        <a:buNone/>
                      </a:pPr>
                      <a:r>
                        <a:rPr lang="sr-Cyrl-RS" sz="1000">
                          <a:effectLst/>
                        </a:rPr>
                        <a:t>експлоатација шљунка</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125730" indent="419100" algn="just">
                        <a:spcAft>
                          <a:spcPts val="600"/>
                        </a:spcAft>
                        <a:buNone/>
                      </a:pPr>
                      <a:r>
                        <a:rPr lang="sr-Cyrl-RS" sz="1000">
                          <a:effectLst/>
                        </a:rPr>
                        <a:t>37,13</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125730" indent="419100" algn="just">
                        <a:spcAft>
                          <a:spcPts val="600"/>
                        </a:spcAft>
                        <a:buNone/>
                      </a:pPr>
                      <a:r>
                        <a:rPr lang="sr-Cyrl-RS" sz="1000">
                          <a:effectLst/>
                        </a:rPr>
                        <a:t>-</a:t>
                      </a:r>
                      <a:endParaRPr lang="en-US" sz="1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4101925285"/>
                  </a:ext>
                </a:extLst>
              </a:tr>
              <a:tr h="194788">
                <a:tc>
                  <a:txBody>
                    <a:bodyPr/>
                    <a:lstStyle/>
                    <a:p>
                      <a:pPr marL="125730" indent="419100" algn="just">
                        <a:spcAft>
                          <a:spcPts val="600"/>
                        </a:spcAft>
                        <a:buNone/>
                      </a:pPr>
                      <a:r>
                        <a:rPr lang="sr-Cyrl-RS" sz="1000">
                          <a:effectLst/>
                        </a:rPr>
                        <a:t>језера, баре</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125730" indent="419100" algn="just">
                        <a:spcAft>
                          <a:spcPts val="600"/>
                        </a:spcAft>
                        <a:buNone/>
                      </a:pPr>
                      <a:r>
                        <a:rPr lang="sr-Cyrl-RS" sz="1000">
                          <a:effectLst/>
                        </a:rPr>
                        <a:t>9,17</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125730" indent="419100" algn="just">
                        <a:spcAft>
                          <a:spcPts val="600"/>
                        </a:spcAft>
                        <a:buNone/>
                      </a:pPr>
                      <a:r>
                        <a:rPr lang="sr-Cyrl-RS" sz="1000">
                          <a:effectLst/>
                        </a:rPr>
                        <a:t>22,31</a:t>
                      </a:r>
                      <a:endParaRPr lang="en-US" sz="1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635093942"/>
                  </a:ext>
                </a:extLst>
              </a:tr>
              <a:tr h="194788">
                <a:tc>
                  <a:txBody>
                    <a:bodyPr/>
                    <a:lstStyle/>
                    <a:p>
                      <a:pPr marL="125730" indent="419100" algn="just">
                        <a:spcAft>
                          <a:spcPts val="600"/>
                        </a:spcAft>
                        <a:buNone/>
                      </a:pPr>
                      <a:r>
                        <a:rPr lang="sr-Cyrl-RS" sz="1000">
                          <a:effectLst/>
                        </a:rPr>
                        <a:t>потцелина Ергелa у комплексу „Љубичево“</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125730" indent="419100" algn="just">
                        <a:spcAft>
                          <a:spcPts val="600"/>
                        </a:spcAft>
                        <a:buNone/>
                      </a:pPr>
                      <a:r>
                        <a:rPr lang="en-US" sz="1000">
                          <a:effectLst/>
                        </a:rPr>
                        <a:t>65,54</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125730" indent="419100" algn="just">
                        <a:spcAft>
                          <a:spcPts val="600"/>
                        </a:spcAft>
                        <a:buNone/>
                      </a:pPr>
                      <a:r>
                        <a:rPr lang="en-US" sz="1000">
                          <a:effectLst/>
                        </a:rPr>
                        <a:t>52.98</a:t>
                      </a:r>
                      <a:endParaRPr lang="en-US" sz="1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530367525"/>
                  </a:ext>
                </a:extLst>
              </a:tr>
              <a:tr h="389576">
                <a:tc>
                  <a:txBody>
                    <a:bodyPr/>
                    <a:lstStyle/>
                    <a:p>
                      <a:pPr marL="125730" indent="419100" algn="just">
                        <a:spcAft>
                          <a:spcPts val="600"/>
                        </a:spcAft>
                        <a:buNone/>
                      </a:pPr>
                      <a:r>
                        <a:rPr lang="sr-Cyrl-RS" sz="1000">
                          <a:effectLst/>
                        </a:rPr>
                        <a:t>туристичко-рекреативна потцелина у комплексу „Љубичево“</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125730" indent="419100" algn="just">
                        <a:spcAft>
                          <a:spcPts val="600"/>
                        </a:spcAft>
                        <a:buNone/>
                      </a:pPr>
                      <a:r>
                        <a:rPr lang="sr-Cyrl-RS" sz="1000">
                          <a:effectLst/>
                        </a:rPr>
                        <a:t>-</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125730" indent="419100" algn="just">
                        <a:spcAft>
                          <a:spcPts val="600"/>
                        </a:spcAft>
                        <a:buNone/>
                      </a:pPr>
                      <a:r>
                        <a:rPr lang="en-US" sz="1000">
                          <a:effectLst/>
                        </a:rPr>
                        <a:t>15,00</a:t>
                      </a:r>
                      <a:endParaRPr lang="en-US" sz="1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888531167"/>
                  </a:ext>
                </a:extLst>
              </a:tr>
              <a:tr h="389576">
                <a:tc>
                  <a:txBody>
                    <a:bodyPr/>
                    <a:lstStyle/>
                    <a:p>
                      <a:pPr marL="125730" indent="419100" algn="just">
                        <a:spcAft>
                          <a:spcPts val="600"/>
                        </a:spcAft>
                        <a:buNone/>
                      </a:pPr>
                      <a:r>
                        <a:rPr lang="sr-Cyrl-RS" sz="1000">
                          <a:effectLst/>
                        </a:rPr>
                        <a:t>уређене зелене површине и шума у комплексу „Љубичево“</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125730" indent="419100" algn="just">
                        <a:spcAft>
                          <a:spcPts val="600"/>
                        </a:spcAft>
                        <a:buNone/>
                      </a:pPr>
                      <a:r>
                        <a:rPr lang="sr-Cyrl-RS" sz="1000">
                          <a:effectLst/>
                        </a:rPr>
                        <a:t>(</a:t>
                      </a:r>
                      <a:r>
                        <a:rPr lang="en-US" sz="1000">
                          <a:effectLst/>
                        </a:rPr>
                        <a:t>13,66</a:t>
                      </a:r>
                      <a:r>
                        <a:rPr lang="sr-Cyrl-RS" sz="1000">
                          <a:effectLst/>
                        </a:rPr>
                        <a:t>)</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125730" indent="419100" algn="just">
                        <a:spcAft>
                          <a:spcPts val="600"/>
                        </a:spcAft>
                        <a:buNone/>
                      </a:pPr>
                      <a:r>
                        <a:rPr lang="sr-Cyrl-RS" sz="1000">
                          <a:effectLst/>
                        </a:rPr>
                        <a:t>(1</a:t>
                      </a:r>
                      <a:r>
                        <a:rPr lang="en-US" sz="1000">
                          <a:effectLst/>
                        </a:rPr>
                        <a:t>6.81</a:t>
                      </a:r>
                      <a:r>
                        <a:rPr lang="sr-Cyrl-RS" sz="1000">
                          <a:effectLst/>
                        </a:rPr>
                        <a:t>)</a:t>
                      </a:r>
                      <a:endParaRPr lang="en-US" sz="1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665260612"/>
                  </a:ext>
                </a:extLst>
              </a:tr>
              <a:tr h="389576">
                <a:tc>
                  <a:txBody>
                    <a:bodyPr/>
                    <a:lstStyle/>
                    <a:p>
                      <a:pPr marL="125730" indent="419100" algn="just">
                        <a:spcAft>
                          <a:spcPts val="600"/>
                        </a:spcAft>
                        <a:buNone/>
                      </a:pPr>
                      <a:r>
                        <a:rPr lang="sr-Cyrl-RS" sz="1000" dirty="0">
                          <a:effectLst/>
                        </a:rPr>
                        <a:t>становање у функцији туризма у оквиру Комплекса „</a:t>
                      </a:r>
                      <a:r>
                        <a:rPr lang="sr-Cyrl-RS" sz="1000" dirty="0" err="1">
                          <a:effectLst/>
                        </a:rPr>
                        <a:t>Љубичево</a:t>
                      </a:r>
                      <a:r>
                        <a:rPr lang="sr-Cyrl-RS" sz="1000" dirty="0">
                          <a:effectLst/>
                        </a:rPr>
                        <a:t>“</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125730" indent="419100" algn="just">
                        <a:spcAft>
                          <a:spcPts val="600"/>
                        </a:spcAft>
                        <a:buNone/>
                      </a:pPr>
                      <a:r>
                        <a:rPr lang="sr-Cyrl-RS" sz="1000">
                          <a:effectLst/>
                        </a:rPr>
                        <a:t>4,61</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125730" indent="419100" algn="just">
                        <a:spcAft>
                          <a:spcPts val="600"/>
                        </a:spcAft>
                        <a:buNone/>
                      </a:pPr>
                      <a:r>
                        <a:rPr lang="en-US" sz="1000">
                          <a:effectLst/>
                        </a:rPr>
                        <a:t>2,81</a:t>
                      </a:r>
                      <a:endParaRPr lang="en-US" sz="1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763609179"/>
                  </a:ext>
                </a:extLst>
              </a:tr>
              <a:tr h="236992">
                <a:tc>
                  <a:txBody>
                    <a:bodyPr/>
                    <a:lstStyle/>
                    <a:p>
                      <a:pPr marL="125730" indent="419100" algn="just">
                        <a:spcAft>
                          <a:spcPts val="600"/>
                        </a:spcAft>
                        <a:buNone/>
                      </a:pPr>
                      <a:r>
                        <a:rPr lang="sr-Cyrl-RS" sz="1000">
                          <a:effectLst/>
                        </a:rPr>
                        <a:t>површине намењене коњичком спорту</a:t>
                      </a:r>
                      <a:r>
                        <a:rPr lang="ru-RU" sz="1000">
                          <a:effectLst/>
                        </a:rPr>
                        <a:t>, </a:t>
                      </a:r>
                      <a:r>
                        <a:rPr lang="sr-Cyrl-RS" sz="1000">
                          <a:effectLst/>
                        </a:rPr>
                        <a:t>шума</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125730" indent="419100" algn="just">
                        <a:spcAft>
                          <a:spcPts val="600"/>
                        </a:spcAft>
                        <a:buNone/>
                      </a:pPr>
                      <a:r>
                        <a:rPr lang="en-US" sz="1000">
                          <a:effectLst/>
                        </a:rPr>
                        <a:t>232</a:t>
                      </a:r>
                      <a:r>
                        <a:rPr lang="sr-Cyrl-RS" sz="1000">
                          <a:effectLst/>
                        </a:rPr>
                        <a:t>,64</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125730" indent="419100" algn="just">
                        <a:spcAft>
                          <a:spcPts val="600"/>
                        </a:spcAft>
                        <a:buNone/>
                      </a:pPr>
                      <a:r>
                        <a:rPr lang="en-US" sz="1000">
                          <a:effectLst/>
                        </a:rPr>
                        <a:t>220,86</a:t>
                      </a:r>
                      <a:endParaRPr lang="en-US" sz="1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8229512"/>
                  </a:ext>
                </a:extLst>
              </a:tr>
              <a:tr h="194788">
                <a:tc>
                  <a:txBody>
                    <a:bodyPr/>
                    <a:lstStyle/>
                    <a:p>
                      <a:pPr marL="125730" indent="419100" algn="just">
                        <a:spcAft>
                          <a:spcPts val="600"/>
                        </a:spcAft>
                        <a:buNone/>
                      </a:pPr>
                      <a:r>
                        <a:rPr lang="sr-Cyrl-RS" sz="1000">
                          <a:effectLst/>
                        </a:rPr>
                        <a:t>саобраћајне површине</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125730" indent="419100" algn="just">
                        <a:spcAft>
                          <a:spcPts val="600"/>
                        </a:spcAft>
                        <a:buNone/>
                      </a:pPr>
                      <a:r>
                        <a:rPr lang="sr-Cyrl-RS" sz="1000">
                          <a:effectLst/>
                        </a:rPr>
                        <a:t>22,</a:t>
                      </a:r>
                      <a:r>
                        <a:rPr lang="en-US" sz="1000">
                          <a:effectLst/>
                        </a:rPr>
                        <a:t>9</a:t>
                      </a:r>
                      <a:r>
                        <a:rPr lang="sr-Cyrl-RS" sz="1000">
                          <a:effectLst/>
                        </a:rPr>
                        <a:t>0</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125730" indent="419100" algn="just">
                        <a:spcAft>
                          <a:spcPts val="600"/>
                        </a:spcAft>
                        <a:buNone/>
                      </a:pPr>
                      <a:r>
                        <a:rPr lang="en-US" sz="1000">
                          <a:effectLst/>
                        </a:rPr>
                        <a:t>48.06</a:t>
                      </a:r>
                      <a:endParaRPr lang="en-US" sz="1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852472125"/>
                  </a:ext>
                </a:extLst>
              </a:tr>
              <a:tr h="194788">
                <a:tc>
                  <a:txBody>
                    <a:bodyPr/>
                    <a:lstStyle/>
                    <a:p>
                      <a:pPr marL="125730" indent="419100" algn="just">
                        <a:spcAft>
                          <a:spcPts val="600"/>
                        </a:spcAft>
                        <a:buNone/>
                      </a:pPr>
                      <a:r>
                        <a:rPr lang="sr-Cyrl-RS" sz="1000">
                          <a:effectLst/>
                        </a:rPr>
                        <a:t>Б. ПОВРШИНЕ СА ОСТАЛОМ НАМЕНОМ</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125730" indent="419100" algn="just">
                        <a:spcAft>
                          <a:spcPts val="600"/>
                        </a:spcAft>
                        <a:buNone/>
                      </a:pPr>
                      <a:r>
                        <a:rPr lang="en-US" sz="1000">
                          <a:effectLst/>
                        </a:rPr>
                        <a:t>251,13</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125730" indent="419100" algn="just">
                        <a:spcAft>
                          <a:spcPts val="600"/>
                        </a:spcAft>
                        <a:buNone/>
                      </a:pPr>
                      <a:r>
                        <a:rPr lang="en-US" sz="1000">
                          <a:effectLst/>
                        </a:rPr>
                        <a:t>219,47</a:t>
                      </a:r>
                      <a:endParaRPr lang="en-US" sz="1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232133971"/>
                  </a:ext>
                </a:extLst>
              </a:tr>
              <a:tr h="194788">
                <a:tc>
                  <a:txBody>
                    <a:bodyPr/>
                    <a:lstStyle/>
                    <a:p>
                      <a:pPr marL="125730" indent="419100" algn="just">
                        <a:spcAft>
                          <a:spcPts val="600"/>
                        </a:spcAft>
                        <a:buNone/>
                      </a:pPr>
                      <a:r>
                        <a:rPr lang="sr-Cyrl-RS" sz="1000">
                          <a:effectLst/>
                        </a:rPr>
                        <a:t>становање у приградским зонама</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125730" indent="419100" algn="just">
                        <a:spcAft>
                          <a:spcPts val="600"/>
                        </a:spcAft>
                        <a:buNone/>
                      </a:pPr>
                      <a:r>
                        <a:rPr lang="sr-Cyrl-RS" sz="1000">
                          <a:effectLst/>
                        </a:rPr>
                        <a:t>23,89</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125730" indent="419100" algn="just">
                        <a:spcAft>
                          <a:spcPts val="600"/>
                        </a:spcAft>
                        <a:buNone/>
                      </a:pPr>
                      <a:r>
                        <a:rPr lang="en-US" sz="1000">
                          <a:effectLst/>
                        </a:rPr>
                        <a:t>12,50</a:t>
                      </a:r>
                      <a:endParaRPr lang="en-US" sz="1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76888539"/>
                  </a:ext>
                </a:extLst>
              </a:tr>
              <a:tr h="194788">
                <a:tc>
                  <a:txBody>
                    <a:bodyPr/>
                    <a:lstStyle/>
                    <a:p>
                      <a:pPr marL="125730" indent="419100" algn="just">
                        <a:spcAft>
                          <a:spcPts val="600"/>
                        </a:spcAft>
                        <a:buNone/>
                      </a:pPr>
                      <a:r>
                        <a:rPr lang="sr-Cyrl-RS" sz="1000">
                          <a:effectLst/>
                        </a:rPr>
                        <a:t>становање у функцији туризма</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125730" indent="419100" algn="just">
                        <a:spcAft>
                          <a:spcPts val="600"/>
                        </a:spcAft>
                        <a:buNone/>
                      </a:pPr>
                      <a:r>
                        <a:rPr lang="sr-Cyrl-RS" sz="1000">
                          <a:effectLst/>
                        </a:rPr>
                        <a:t> </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125730" indent="419100" algn="just">
                        <a:spcAft>
                          <a:spcPts val="600"/>
                        </a:spcAft>
                        <a:buNone/>
                      </a:pPr>
                      <a:r>
                        <a:rPr lang="en-US" sz="1000">
                          <a:effectLst/>
                        </a:rPr>
                        <a:t>4,25</a:t>
                      </a:r>
                      <a:endParaRPr lang="en-US" sz="1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482496936"/>
                  </a:ext>
                </a:extLst>
              </a:tr>
              <a:tr h="194788">
                <a:tc>
                  <a:txBody>
                    <a:bodyPr/>
                    <a:lstStyle/>
                    <a:p>
                      <a:pPr marL="125730" indent="419100" algn="just">
                        <a:spcAft>
                          <a:spcPts val="600"/>
                        </a:spcAft>
                        <a:buNone/>
                      </a:pPr>
                      <a:r>
                        <a:rPr lang="sr-Cyrl-RS" sz="1000">
                          <a:effectLst/>
                        </a:rPr>
                        <a:t>пословање</a:t>
                      </a:r>
                      <a:r>
                        <a:rPr lang="en-US" sz="1000">
                          <a:effectLst/>
                        </a:rPr>
                        <a:t>,</a:t>
                      </a:r>
                      <a:r>
                        <a:rPr lang="sr-Cyrl-RS" sz="1000">
                          <a:effectLst/>
                        </a:rPr>
                        <a:t> производња и услуге</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125730" indent="419100" algn="just">
                        <a:spcAft>
                          <a:spcPts val="600"/>
                        </a:spcAft>
                        <a:buNone/>
                      </a:pPr>
                      <a:r>
                        <a:rPr lang="sr-Cyrl-RS" sz="1000">
                          <a:effectLst/>
                        </a:rPr>
                        <a:t>15,64</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125730" indent="419100" algn="just">
                        <a:spcAft>
                          <a:spcPts val="600"/>
                        </a:spcAft>
                        <a:buNone/>
                      </a:pPr>
                      <a:r>
                        <a:rPr lang="en-US" sz="1000">
                          <a:effectLst/>
                        </a:rPr>
                        <a:t>97,16</a:t>
                      </a:r>
                      <a:endParaRPr lang="en-US" sz="1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376933401"/>
                  </a:ext>
                </a:extLst>
              </a:tr>
              <a:tr h="194788">
                <a:tc>
                  <a:txBody>
                    <a:bodyPr/>
                    <a:lstStyle/>
                    <a:p>
                      <a:pPr marL="125730" indent="419100" algn="just">
                        <a:spcAft>
                          <a:spcPts val="600"/>
                        </a:spcAft>
                        <a:buNone/>
                      </a:pPr>
                      <a:r>
                        <a:rPr lang="sr-Cyrl-RS" sz="1000">
                          <a:effectLst/>
                        </a:rPr>
                        <a:t>пољопривредне површине</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125730" indent="419100" algn="just">
                        <a:spcAft>
                          <a:spcPts val="600"/>
                        </a:spcAft>
                        <a:buNone/>
                      </a:pPr>
                      <a:r>
                        <a:rPr lang="sr-Cyrl-RS" sz="1000">
                          <a:effectLst/>
                        </a:rPr>
                        <a:t>20</a:t>
                      </a:r>
                      <a:r>
                        <a:rPr lang="en-US" sz="1000">
                          <a:effectLst/>
                        </a:rPr>
                        <a:t>7,08</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125730" indent="419100" algn="just">
                        <a:spcAft>
                          <a:spcPts val="600"/>
                        </a:spcAft>
                        <a:buNone/>
                      </a:pPr>
                      <a:r>
                        <a:rPr lang="en-US" sz="1000">
                          <a:effectLst/>
                        </a:rPr>
                        <a:t>101,46</a:t>
                      </a:r>
                      <a:endParaRPr lang="en-US" sz="1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901639678"/>
                  </a:ext>
                </a:extLst>
              </a:tr>
              <a:tr h="194788">
                <a:tc>
                  <a:txBody>
                    <a:bodyPr/>
                    <a:lstStyle/>
                    <a:p>
                      <a:pPr marL="125730" indent="419100" algn="just">
                        <a:spcAft>
                          <a:spcPts val="600"/>
                        </a:spcAft>
                        <a:buNone/>
                      </a:pPr>
                      <a:r>
                        <a:rPr lang="sr-Cyrl-RS" sz="1000">
                          <a:effectLst/>
                        </a:rPr>
                        <a:t>туристички објекти</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125730" indent="419100" algn="just">
                        <a:spcAft>
                          <a:spcPts val="600"/>
                        </a:spcAft>
                        <a:buNone/>
                      </a:pPr>
                      <a:r>
                        <a:rPr lang="sr-Cyrl-RS" sz="1000">
                          <a:effectLst/>
                        </a:rPr>
                        <a:t>4,52</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125730" indent="419100" algn="just">
                        <a:spcAft>
                          <a:spcPts val="600"/>
                        </a:spcAft>
                        <a:buNone/>
                      </a:pPr>
                      <a:r>
                        <a:rPr lang="en-US" sz="1000">
                          <a:effectLst/>
                        </a:rPr>
                        <a:t>-</a:t>
                      </a:r>
                      <a:endParaRPr lang="en-US" sz="1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203804389"/>
                  </a:ext>
                </a:extLst>
              </a:tr>
              <a:tr h="194788">
                <a:tc>
                  <a:txBody>
                    <a:bodyPr/>
                    <a:lstStyle/>
                    <a:p>
                      <a:pPr marL="125730" indent="419100" algn="just">
                        <a:spcAft>
                          <a:spcPts val="600"/>
                        </a:spcAft>
                        <a:buNone/>
                      </a:pPr>
                      <a:r>
                        <a:rPr lang="sr-Cyrl-RS" sz="1000">
                          <a:effectLst/>
                        </a:rPr>
                        <a:t>Укупно</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125730" indent="419100" algn="just">
                        <a:spcAft>
                          <a:spcPts val="600"/>
                        </a:spcAft>
                        <a:buNone/>
                      </a:pPr>
                      <a:r>
                        <a:rPr lang="sr-Cyrl-RS" sz="1000">
                          <a:effectLst/>
                        </a:rPr>
                        <a:t>947,</a:t>
                      </a:r>
                      <a:r>
                        <a:rPr lang="en-US" sz="1000">
                          <a:effectLst/>
                        </a:rPr>
                        <a:t>5</a:t>
                      </a:r>
                      <a:r>
                        <a:rPr lang="sr-Cyrl-RS" sz="1000">
                          <a:effectLst/>
                        </a:rPr>
                        <a:t>0  </a:t>
                      </a:r>
                      <a:endParaRPr lang="en-US" sz="1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125730" indent="419100" algn="just">
                        <a:spcAft>
                          <a:spcPts val="600"/>
                        </a:spcAft>
                        <a:buNone/>
                      </a:pPr>
                      <a:r>
                        <a:rPr lang="en-US" sz="1000" dirty="0">
                          <a:effectLst/>
                        </a:rPr>
                        <a:t>9</a:t>
                      </a:r>
                      <a:r>
                        <a:rPr lang="sr-Cyrl-RS" sz="1000" dirty="0">
                          <a:effectLst/>
                        </a:rPr>
                        <a:t>47,</a:t>
                      </a:r>
                      <a:r>
                        <a:rPr lang="en-US" sz="1000" dirty="0">
                          <a:effectLst/>
                        </a:rPr>
                        <a:t>5</a:t>
                      </a:r>
                      <a:r>
                        <a:rPr lang="sr-Cyrl-RS" sz="1000" dirty="0">
                          <a:effectLst/>
                        </a:rPr>
                        <a:t>0</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263001865"/>
                  </a:ext>
                </a:extLst>
              </a:tr>
            </a:tbl>
          </a:graphicData>
        </a:graphic>
      </p:graphicFrame>
    </p:spTree>
    <p:extLst>
      <p:ext uri="{BB962C8B-B14F-4D97-AF65-F5344CB8AC3E}">
        <p14:creationId xmlns:p14="http://schemas.microsoft.com/office/powerpoint/2010/main" val="28471477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639762"/>
          </a:xfrm>
        </p:spPr>
        <p:txBody>
          <a:bodyPr>
            <a:normAutofit/>
          </a:bodyPr>
          <a:lstStyle/>
          <a:p>
            <a:pPr lvl="1" algn="ctr" rtl="0">
              <a:spcBef>
                <a:spcPct val="0"/>
              </a:spcBef>
            </a:pPr>
            <a:r>
              <a:rPr lang="sr-Cyrl-RS" sz="2500" b="1" dirty="0"/>
              <a:t>ОПШТА ПРАВИЛА УРЕЂЕЊА И ГРАЂЕЊА</a:t>
            </a:r>
            <a:endParaRPr lang="en-US" sz="2500" dirty="0"/>
          </a:p>
        </p:txBody>
      </p:sp>
      <p:sp>
        <p:nvSpPr>
          <p:cNvPr id="3" name="Content Placeholder 2"/>
          <p:cNvSpPr>
            <a:spLocks noGrp="1"/>
          </p:cNvSpPr>
          <p:nvPr>
            <p:ph idx="1"/>
          </p:nvPr>
        </p:nvSpPr>
        <p:spPr>
          <a:xfrm>
            <a:off x="76200" y="762000"/>
            <a:ext cx="8839200" cy="5867400"/>
          </a:xfrm>
        </p:spPr>
        <p:txBody>
          <a:bodyPr>
            <a:normAutofit fontScale="92500" lnSpcReduction="10000"/>
          </a:bodyPr>
          <a:lstStyle/>
          <a:p>
            <a:pPr algn="just"/>
            <a:r>
              <a:rPr lang="sr-Cyrl-RS" sz="1700" dirty="0">
                <a:effectLst/>
                <a:latin typeface="Calibri" panose="020F0502020204030204" pitchFamily="34" charset="0"/>
                <a:ea typeface="Times New Roman" panose="02020603050405020304" pitchFamily="18" charset="0"/>
                <a:cs typeface="Calibri" panose="020F0502020204030204" pitchFamily="34" charset="0"/>
              </a:rPr>
              <a:t>Општа правила уређења (регулације, нивелације, парцелације</a:t>
            </a:r>
            <a:r>
              <a:rPr lang="sr-Cyrl-RS" sz="1700" dirty="0">
                <a:latin typeface="Calibri" panose="020F0502020204030204" pitchFamily="34" charset="0"/>
                <a:ea typeface="Times New Roman" panose="02020603050405020304" pitchFamily="18" charset="0"/>
                <a:cs typeface="Calibri" panose="020F0502020204030204" pitchFamily="34" charset="0"/>
              </a:rPr>
              <a:t>)</a:t>
            </a:r>
            <a:r>
              <a:rPr lang="sr-Cyrl-RS" sz="1700" dirty="0">
                <a:effectLst/>
                <a:latin typeface="Calibri" panose="020F0502020204030204" pitchFamily="34" charset="0"/>
                <a:ea typeface="Times New Roman" panose="02020603050405020304" pitchFamily="18" charset="0"/>
                <a:cs typeface="Calibri" panose="020F0502020204030204" pitchFamily="34" charset="0"/>
              </a:rPr>
              <a:t> примењују се на целом обухвату Плана, уколико посебним правилима није другачије одређено. За делове обухвата који ће бити предмет даље урбанистичке разраде, општа правила уређења имају усмеравајући карактер.</a:t>
            </a:r>
          </a:p>
          <a:p>
            <a:pPr algn="just"/>
            <a:endParaRPr lang="sr-Cyrl-RS" sz="1700" dirty="0">
              <a:latin typeface="Calibri" panose="020F0502020204030204" pitchFamily="34" charset="0"/>
              <a:ea typeface="Times New Roman" panose="02020603050405020304" pitchFamily="18" charset="0"/>
              <a:cs typeface="Calibri" panose="020F0502020204030204" pitchFamily="34" charset="0"/>
            </a:endParaRPr>
          </a:p>
          <a:p>
            <a:pPr algn="just"/>
            <a:r>
              <a:rPr lang="en-US" sz="1800" dirty="0" err="1">
                <a:effectLst/>
                <a:latin typeface="Calibri" panose="020F0502020204030204" pitchFamily="34" charset="0"/>
                <a:ea typeface="Times New Roman" panose="02020603050405020304" pitchFamily="18" charset="0"/>
                <a:cs typeface="Calibri" panose="020F0502020204030204" pitchFamily="34" charset="0"/>
              </a:rPr>
              <a:t>Регулација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простора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на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подручју</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Плана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обезбеђује</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заштиту</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јавног</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интереса</a:t>
            </a:r>
            <a:r>
              <a:rPr lang="en-US" sz="1800" dirty="0">
                <a:effectLst/>
                <a:latin typeface="Calibri" panose="020F0502020204030204" pitchFamily="34" charset="0"/>
                <a:ea typeface="Times New Roman" panose="02020603050405020304" pitchFamily="18" charset="0"/>
                <a:cs typeface="Calibri" panose="020F0502020204030204" pitchFamily="34" charset="0"/>
              </a:rPr>
              <a:t> и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резервацију</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површина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за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јавне</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намене</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endParaRPr lang="sr-Cyrl-RS" sz="1800" dirty="0">
              <a:latin typeface="Calibri" panose="020F0502020204030204" pitchFamily="34" charset="0"/>
              <a:ea typeface="Times New Roman" panose="02020603050405020304" pitchFamily="18" charset="0"/>
              <a:cs typeface="Calibri" panose="020F0502020204030204" pitchFamily="34" charset="0"/>
            </a:endParaRPr>
          </a:p>
          <a:p>
            <a:pPr algn="just"/>
            <a:endParaRPr lang="sr-Cyrl-RS" sz="1800" dirty="0">
              <a:latin typeface="Calibri" panose="020F0502020204030204" pitchFamily="34" charset="0"/>
              <a:ea typeface="Times New Roman" panose="02020603050405020304" pitchFamily="18" charset="0"/>
              <a:cs typeface="Calibri" panose="020F0502020204030204" pitchFamily="34" charset="0"/>
            </a:endParaRPr>
          </a:p>
          <a:p>
            <a:pPr algn="just"/>
            <a:r>
              <a:rPr lang="en-US" sz="1800" dirty="0" err="1">
                <a:effectLst/>
                <a:latin typeface="Calibri" panose="020F0502020204030204" pitchFamily="34" charset="0"/>
                <a:ea typeface="Times New Roman" panose="02020603050405020304" pitchFamily="18" charset="0"/>
                <a:cs typeface="Calibri" panose="020F0502020204030204" pitchFamily="34" charset="0"/>
              </a:rPr>
              <a:t>Облик</a:t>
            </a:r>
            <a:r>
              <a:rPr lang="en-US" sz="1800" dirty="0">
                <a:effectLst/>
                <a:latin typeface="Calibri" panose="020F0502020204030204" pitchFamily="34" charset="0"/>
                <a:ea typeface="Times New Roman" panose="02020603050405020304" pitchFamily="18" charset="0"/>
                <a:cs typeface="Calibri" panose="020F0502020204030204" pitchFamily="34" charset="0"/>
              </a:rPr>
              <a:t> и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површина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блокова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дефинисани</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су</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регулационим</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линијама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по</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постојећој</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катастарској</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парцелацији</a:t>
            </a:r>
            <a:r>
              <a:rPr lang="en-US" sz="1800" dirty="0">
                <a:effectLst/>
                <a:latin typeface="Calibri" panose="020F0502020204030204" pitchFamily="34" charset="0"/>
                <a:ea typeface="Times New Roman" panose="02020603050405020304" pitchFamily="18" charset="0"/>
                <a:cs typeface="Calibri" panose="020F0502020204030204" pitchFamily="34" charset="0"/>
              </a:rPr>
              <a:t> и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саобраћајној</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регулацији</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јавних</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саобраћајних</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површина</a:t>
            </a:r>
            <a:r>
              <a:rPr lang="en-US" sz="1800" dirty="0">
                <a:effectLst/>
                <a:latin typeface="Calibri" panose="020F0502020204030204" pitchFamily="34" charset="0"/>
                <a:ea typeface="Times New Roman" panose="02020603050405020304" pitchFamily="18" charset="0"/>
                <a:cs typeface="Calibri" panose="020F0502020204030204" pitchFamily="34" charset="0"/>
              </a:rPr>
              <a:t>.</a:t>
            </a:r>
            <a:endParaRPr lang="sr-Cyrl-RS" sz="1800" dirty="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sr-Cyrl-RS" sz="1800" dirty="0">
              <a:latin typeface="Calibri" panose="020F0502020204030204" pitchFamily="34" charset="0"/>
              <a:ea typeface="Times New Roman" panose="02020603050405020304" pitchFamily="18" charset="0"/>
              <a:cs typeface="Calibri" panose="020F0502020204030204" pitchFamily="34" charset="0"/>
            </a:endParaRPr>
          </a:p>
          <a:p>
            <a:pPr algn="just"/>
            <a:r>
              <a:rPr lang="en-US" sz="1800" dirty="0">
                <a:effectLst/>
                <a:latin typeface="Calibri" panose="020F0502020204030204" pitchFamily="34" charset="0"/>
                <a:ea typeface="Times New Roman" panose="02020603050405020304" pitchFamily="18" charset="0"/>
                <a:cs typeface="Calibri" panose="020F0502020204030204" pitchFamily="34" charset="0"/>
              </a:rPr>
              <a:t>У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оквиру</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регулационих</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линија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јавних</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саобраћајница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дозвољена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је</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искључиво</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изградња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објеката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инфраструктуре</a:t>
            </a:r>
            <a:r>
              <a:rPr lang="en-US" sz="1800" dirty="0">
                <a:effectLst/>
                <a:latin typeface="Calibri" panose="020F0502020204030204" pitchFamily="34" charset="0"/>
                <a:ea typeface="Times New Roman" panose="02020603050405020304" pitchFamily="18" charset="0"/>
                <a:cs typeface="Calibri" panose="020F0502020204030204" pitchFamily="34" charset="0"/>
              </a:rPr>
              <a:t> и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уређење</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јавних</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зелених</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површина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Сви</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постојећи</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објекти</a:t>
            </a:r>
            <a:r>
              <a:rPr lang="en-US" sz="1800" dirty="0">
                <a:effectLst/>
                <a:latin typeface="Calibri" panose="020F0502020204030204" pitchFamily="34" charset="0"/>
                <a:ea typeface="Times New Roman" panose="02020603050405020304" pitchFamily="18" charset="0"/>
                <a:cs typeface="Calibri" panose="020F0502020204030204" pitchFamily="34" charset="0"/>
              </a:rPr>
              <a:t> у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оквиру</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регулационих</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линија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јавних</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саобраћајница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планирани</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су</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за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уклањање</a:t>
            </a:r>
            <a:r>
              <a:rPr lang="en-US" sz="1800" dirty="0">
                <a:effectLst/>
                <a:latin typeface="Calibri" panose="020F0502020204030204" pitchFamily="34" charset="0"/>
                <a:ea typeface="Times New Roman" panose="02020603050405020304" pitchFamily="18" charset="0"/>
                <a:cs typeface="Calibri" panose="020F0502020204030204" pitchFamily="34" charset="0"/>
              </a:rPr>
              <a:t>, а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до</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привођења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простора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планираној</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намени</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дозвољено</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је</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искључиво</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њихово</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текуће</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одржавање</a:t>
            </a:r>
            <a:r>
              <a:rPr lang="en-US" sz="1800" dirty="0">
                <a:effectLst/>
                <a:latin typeface="Calibri" panose="020F0502020204030204" pitchFamily="34" charset="0"/>
                <a:ea typeface="Times New Roman" panose="02020603050405020304" pitchFamily="18" charset="0"/>
                <a:cs typeface="Calibri" panose="020F0502020204030204" pitchFamily="34" charset="0"/>
              </a:rPr>
              <a:t>.</a:t>
            </a:r>
            <a:endParaRPr lang="sr-Cyrl-RS" sz="1800" dirty="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sr-Cyrl-RS" sz="1800" dirty="0">
              <a:effectLst/>
              <a:latin typeface="Calibri" panose="020F0502020204030204" pitchFamily="34" charset="0"/>
              <a:ea typeface="Times New Roman" panose="02020603050405020304" pitchFamily="18" charset="0"/>
              <a:cs typeface="Calibri" panose="020F0502020204030204" pitchFamily="34" charset="0"/>
            </a:endParaRPr>
          </a:p>
          <a:p>
            <a:pPr algn="just"/>
            <a:r>
              <a:rPr lang="sr-Cyrl-RS" sz="1800" dirty="0">
                <a:effectLst/>
                <a:latin typeface="Calibri" panose="020F0502020204030204" pitchFamily="34" charset="0"/>
                <a:ea typeface="Times New Roman" panose="02020603050405020304" pitchFamily="18" charset="0"/>
                <a:cs typeface="Calibri" panose="020F0502020204030204" pitchFamily="34" charset="0"/>
              </a:rPr>
              <a:t>Планирана регулација урађена је уз максимално поштовање постојећег стања. </a:t>
            </a:r>
            <a:br>
              <a:rPr lang="sr-Cyrl-RS" sz="1800" dirty="0">
                <a:effectLst/>
                <a:latin typeface="Calibri" panose="020F0502020204030204" pitchFamily="34" charset="0"/>
                <a:ea typeface="Times New Roman" panose="02020603050405020304" pitchFamily="18" charset="0"/>
                <a:cs typeface="Calibri" panose="020F0502020204030204" pitchFamily="34" charset="0"/>
              </a:rPr>
            </a:br>
            <a:r>
              <a:rPr lang="sr-Cyrl-RS" sz="1800" dirty="0">
                <a:effectLst/>
                <a:latin typeface="Calibri" panose="020F0502020204030204" pitchFamily="34" charset="0"/>
                <a:ea typeface="Times New Roman" panose="02020603050405020304" pitchFamily="18" charset="0"/>
                <a:cs typeface="Calibri" panose="020F0502020204030204" pitchFamily="34" charset="0"/>
              </a:rPr>
              <a:t>Није дозвољено проширивање блокова на рачун јавне површине (саобраћајнице). </a:t>
            </a:r>
          </a:p>
          <a:p>
            <a:pPr algn="just"/>
            <a:endParaRPr lang="en-US" sz="1800" dirty="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800" dirty="0" err="1">
                <a:effectLst/>
                <a:latin typeface="Calibri" panose="020F0502020204030204" pitchFamily="34" charset="0"/>
                <a:ea typeface="Times New Roman" panose="02020603050405020304" pitchFamily="18" charset="0"/>
                <a:cs typeface="Calibri" panose="020F0502020204030204" pitchFamily="34" charset="0"/>
              </a:rPr>
              <a:t>Нове</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јавне</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саобраћајне</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површине</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планиране</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су</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тако</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да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њихова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реализација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захтева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најмањи</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могући</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обим</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рушења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постојећих</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објеката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672342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A32F80-AD38-1CD4-97EF-875A157B5B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23BF8E-D272-9F99-F213-632B99276897}"/>
              </a:ext>
            </a:extLst>
          </p:cNvPr>
          <p:cNvSpPr>
            <a:spLocks noGrp="1"/>
          </p:cNvSpPr>
          <p:nvPr>
            <p:ph type="title"/>
          </p:nvPr>
        </p:nvSpPr>
        <p:spPr>
          <a:xfrm>
            <a:off x="457200" y="76200"/>
            <a:ext cx="8229600" cy="639762"/>
          </a:xfrm>
        </p:spPr>
        <p:txBody>
          <a:bodyPr>
            <a:normAutofit/>
          </a:bodyPr>
          <a:lstStyle/>
          <a:p>
            <a:pPr lvl="1" algn="ctr" rtl="0">
              <a:spcBef>
                <a:spcPct val="0"/>
              </a:spcBef>
            </a:pPr>
            <a:r>
              <a:rPr lang="sr-Cyrl-RS" sz="2500" b="1" dirty="0"/>
              <a:t>ОПШТА ПРАВИЛА УРЕЂЕЊА И ГРАЂЕЊА</a:t>
            </a:r>
            <a:endParaRPr lang="en-US" sz="2500" dirty="0"/>
          </a:p>
        </p:txBody>
      </p:sp>
      <p:sp>
        <p:nvSpPr>
          <p:cNvPr id="3" name="Content Placeholder 2">
            <a:extLst>
              <a:ext uri="{FF2B5EF4-FFF2-40B4-BE49-F238E27FC236}">
                <a16:creationId xmlns:a16="http://schemas.microsoft.com/office/drawing/2014/main" id="{04354712-BCC5-F738-7CE8-2B1906C1D5E2}"/>
              </a:ext>
            </a:extLst>
          </p:cNvPr>
          <p:cNvSpPr>
            <a:spLocks noGrp="1"/>
          </p:cNvSpPr>
          <p:nvPr>
            <p:ph idx="1"/>
          </p:nvPr>
        </p:nvSpPr>
        <p:spPr>
          <a:xfrm>
            <a:off x="76200" y="762000"/>
            <a:ext cx="8839200" cy="5867400"/>
          </a:xfrm>
        </p:spPr>
        <p:txBody>
          <a:bodyPr>
            <a:normAutofit/>
          </a:bodyPr>
          <a:lstStyle/>
          <a:p>
            <a:pPr marL="0" marR="0" indent="419100" algn="just">
              <a:spcAft>
                <a:spcPts val="600"/>
              </a:spcAft>
            </a:pPr>
            <a:r>
              <a:rPr lang="sr-Cyrl-RS" sz="1800" dirty="0">
                <a:effectLst/>
                <a:latin typeface="Calibri" panose="020F0502020204030204" pitchFamily="34" charset="0"/>
                <a:ea typeface="Times New Roman" panose="02020603050405020304" pitchFamily="18" charset="0"/>
                <a:cs typeface="Calibri" panose="020F0502020204030204" pitchFamily="34" charset="0"/>
              </a:rPr>
              <a:t>У случајевима формирања регулационе линије на делу јавне намене и јавне својине, задржава се постојећа, катастарска регулација и грађевинска линија примењује се из Плана.</a:t>
            </a:r>
            <a:endParaRPr lang="en-US" sz="1800" dirty="0">
              <a:effectLst/>
              <a:latin typeface="Calibri" panose="020F0502020204030204" pitchFamily="34" charset="0"/>
              <a:ea typeface="Times New Roman" panose="02020603050405020304" pitchFamily="18" charset="0"/>
              <a:cs typeface="Calibri" panose="020F0502020204030204" pitchFamily="34" charset="0"/>
            </a:endParaRPr>
          </a:p>
          <a:p>
            <a:pPr marL="0" marR="0" indent="419100" algn="just">
              <a:spcAft>
                <a:spcPts val="600"/>
              </a:spcAft>
            </a:pPr>
            <a:r>
              <a:rPr lang="en-US" sz="1800" dirty="0" err="1">
                <a:effectLst/>
                <a:latin typeface="Calibri" panose="020F0502020204030204" pitchFamily="34" charset="0"/>
                <a:ea typeface="Times New Roman" panose="02020603050405020304" pitchFamily="18" charset="0"/>
                <a:cs typeface="Calibri" panose="020F0502020204030204" pitchFamily="34" charset="0"/>
              </a:rPr>
              <a:t>Услови</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за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формирање</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грађевинске</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парцеле</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дати</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за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директну</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примену</a:t>
            </a:r>
            <a:r>
              <a:rPr lang="en-US" sz="1800" dirty="0">
                <a:effectLst/>
                <a:latin typeface="Calibri" panose="020F0502020204030204" pitchFamily="34" charset="0"/>
                <a:ea typeface="Times New Roman" panose="02020603050405020304" pitchFamily="18" charset="0"/>
                <a:cs typeface="Calibri" panose="020F0502020204030204" pitchFamily="34" charset="0"/>
              </a:rPr>
              <a:t>, а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који</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се</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односе</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на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минималну</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површину</a:t>
            </a:r>
            <a:r>
              <a:rPr lang="en-US" sz="1800" dirty="0">
                <a:effectLst/>
                <a:latin typeface="Calibri" panose="020F0502020204030204" pitchFamily="34" charset="0"/>
                <a:ea typeface="Times New Roman" panose="02020603050405020304" pitchFamily="18" charset="0"/>
                <a:cs typeface="Calibri" panose="020F0502020204030204" pitchFamily="34" charset="0"/>
              </a:rPr>
              <a:t> и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најмању</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ширину</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фронта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грађевинске</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парцеле</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не</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примењују</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се</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на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већ</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изграђене</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парцеле</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p>
          <a:p>
            <a:pPr marL="0" marR="0" indent="421005" algn="just">
              <a:spcAft>
                <a:spcPts val="600"/>
              </a:spcAft>
            </a:pPr>
            <a:r>
              <a:rPr lang="en-US" sz="1800" dirty="0" err="1">
                <a:effectLst/>
                <a:latin typeface="Calibri" panose="020F0502020204030204" pitchFamily="34" charset="0"/>
                <a:ea typeface="Times New Roman" panose="02020603050405020304" pitchFamily="18" charset="0"/>
                <a:cs typeface="Calibri" panose="020F0502020204030204" pitchFamily="34" charset="0"/>
              </a:rPr>
              <a:t>Грађевинска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парцела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мора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имати</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приступ</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на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јавну</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саобраћајну</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површину</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p>
          <a:p>
            <a:pPr marL="0" marR="0" indent="419100" algn="just"/>
            <a:r>
              <a:rPr lang="sr-Cyrl-RS" sz="1800" dirty="0">
                <a:effectLst/>
                <a:latin typeface="Calibri" panose="020F0502020204030204" pitchFamily="34" charset="0"/>
                <a:ea typeface="Times New Roman" panose="02020603050405020304" pitchFamily="18" charset="0"/>
                <a:cs typeface="Calibri" panose="020F0502020204030204" pitchFamily="34" charset="0"/>
              </a:rPr>
              <a:t>Изузетно, дозвољен је посредан приступ грађевинске парцеле на јавну саобраћајну површину, преко сукорисничке површине.</a:t>
            </a:r>
            <a:endParaRPr lang="en-US" sz="1800" dirty="0">
              <a:effectLst/>
              <a:latin typeface="Calibri" panose="020F0502020204030204" pitchFamily="34" charset="0"/>
              <a:ea typeface="Times New Roman" panose="02020603050405020304" pitchFamily="18" charset="0"/>
              <a:cs typeface="Calibri" panose="020F0502020204030204" pitchFamily="34" charset="0"/>
            </a:endParaRPr>
          </a:p>
          <a:p>
            <a:pPr marL="0" marR="0" indent="419100" algn="just">
              <a:spcAft>
                <a:spcPts val="600"/>
              </a:spcAft>
            </a:pPr>
            <a:r>
              <a:rPr lang="sr-Cyrl-RS" sz="1800" dirty="0">
                <a:effectLst/>
                <a:latin typeface="Calibri" panose="020F0502020204030204" pitchFamily="34" charset="0"/>
                <a:ea typeface="Times New Roman" panose="02020603050405020304" pitchFamily="18" charset="0"/>
                <a:cs typeface="Calibri" panose="020F0502020204030204" pitchFamily="34" charset="0"/>
              </a:rPr>
              <a:t>Минималне димензије грађевинских парцела за сваку планирану намену, дате су у посебним правилима грађења.</a:t>
            </a:r>
            <a:endParaRPr lang="en-US" sz="1800" dirty="0">
              <a:effectLst/>
              <a:latin typeface="Calibri" panose="020F0502020204030204" pitchFamily="34" charset="0"/>
              <a:ea typeface="Times New Roman" panose="02020603050405020304" pitchFamily="18" charset="0"/>
              <a:cs typeface="Calibri" panose="020F0502020204030204" pitchFamily="34" charset="0"/>
            </a:endParaRPr>
          </a:p>
          <a:p>
            <a:pPr marL="0" indent="0" algn="just">
              <a:buNone/>
            </a:pPr>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852332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965A2-09B8-9C1F-05BE-1F2142212D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BE0DB1-F473-7788-5675-969EA9CE1263}"/>
              </a:ext>
            </a:extLst>
          </p:cNvPr>
          <p:cNvSpPr>
            <a:spLocks noGrp="1"/>
          </p:cNvSpPr>
          <p:nvPr>
            <p:ph type="title"/>
          </p:nvPr>
        </p:nvSpPr>
        <p:spPr>
          <a:xfrm>
            <a:off x="457200" y="304800"/>
            <a:ext cx="8077200" cy="639762"/>
          </a:xfrm>
        </p:spPr>
        <p:txBody>
          <a:bodyPr>
            <a:normAutofit fontScale="90000"/>
          </a:bodyPr>
          <a:lstStyle/>
          <a:p>
            <a:pPr lvl="1" algn="ctr" rtl="0">
              <a:spcBef>
                <a:spcPct val="0"/>
              </a:spcBef>
            </a:pPr>
            <a:r>
              <a:rPr lang="sr-Cyrl-RS" sz="2700" b="1" kern="0" dirty="0">
                <a:effectLst/>
                <a:latin typeface="Calibri" panose="020F0502020204030204" pitchFamily="34" charset="0"/>
                <a:cs typeface="Calibri" panose="020F0502020204030204" pitchFamily="34" charset="0"/>
              </a:rPr>
              <a:t>ПЛАНСКИ ДЕО</a:t>
            </a:r>
            <a:r>
              <a:rPr lang="ru-RU" sz="2700" b="1" kern="0" dirty="0">
                <a:effectLst/>
                <a:latin typeface="Calibri" panose="020F0502020204030204" pitchFamily="34" charset="0"/>
                <a:cs typeface="Calibri" panose="020F0502020204030204" pitchFamily="34" charset="0"/>
              </a:rPr>
              <a:t> – </a:t>
            </a:r>
            <a:r>
              <a:rPr lang="sr-Cyrl-RS" sz="2700" b="1" kern="0" dirty="0">
                <a:effectLst/>
                <a:latin typeface="Calibri" panose="020F0502020204030204" pitchFamily="34" charset="0"/>
                <a:cs typeface="Calibri" panose="020F0502020204030204" pitchFamily="34" charset="0"/>
              </a:rPr>
              <a:t>ПРАВИЛА УРЕЂЕЊА И ПРАВИЛА ГРАЂЕЊА </a:t>
            </a:r>
            <a:r>
              <a:rPr lang="sr-Cyrl-RS" sz="2700" b="1" dirty="0">
                <a:effectLst/>
                <a:latin typeface="Calibri" panose="020F0502020204030204" pitchFamily="34" charset="0"/>
                <a:ea typeface="Times New Roman" panose="02020603050405020304" pitchFamily="18" charset="0"/>
                <a:cs typeface="Calibri" panose="020F0502020204030204" pitchFamily="34" charset="0"/>
              </a:rPr>
              <a:t>ЗА ДИРЕКТНУ ПРИМЕНУ – УРБА</a:t>
            </a:r>
            <a:r>
              <a:rPr lang="en-US" sz="2700" b="1" dirty="0">
                <a:effectLst/>
                <a:latin typeface="Calibri" panose="020F0502020204030204" pitchFamily="34" charset="0"/>
                <a:ea typeface="Times New Roman" panose="02020603050405020304" pitchFamily="18" charset="0"/>
                <a:cs typeface="Calibri" panose="020F0502020204030204" pitchFamily="34" charset="0"/>
              </a:rPr>
              <a:t>НИСТИЧКИ ПАРАМЕТРИ </a:t>
            </a:r>
            <a:endParaRPr lang="en-US" sz="2700" b="1"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A57B7849-8D27-ED3C-22CF-36D2CB44FB07}"/>
              </a:ext>
            </a:extLst>
          </p:cNvPr>
          <p:cNvSpPr>
            <a:spLocks noGrp="1"/>
          </p:cNvSpPr>
          <p:nvPr>
            <p:ph idx="1"/>
          </p:nvPr>
        </p:nvSpPr>
        <p:spPr>
          <a:xfrm>
            <a:off x="228600" y="944562"/>
            <a:ext cx="8686800" cy="5638800"/>
          </a:xfrm>
        </p:spPr>
        <p:txBody>
          <a:bodyPr>
            <a:normAutofit/>
          </a:bodyPr>
          <a:lstStyle/>
          <a:p>
            <a:pPr marL="0" indent="0" algn="just">
              <a:buNone/>
            </a:pPr>
            <a:br>
              <a:rPr lang="sr-Cyrl-RS" sz="1400" b="1" dirty="0"/>
            </a:br>
            <a:r>
              <a:rPr lang="sr-Cyrl-RS" sz="1900" dirty="0">
                <a:effectLst/>
                <a:ea typeface="Times New Roman" panose="02020603050405020304" pitchFamily="18" charset="0"/>
              </a:rPr>
              <a:t>Урбанистички параметри (индекс заузетости простора, спратност објекта и други услови грађења објекта и уређења грађевинске парцеле) заједно са графичким приказима служе за директну примену ПГР, на основу којих надлежни орган може издати информацију о локацији и локацијске услове, као и грађевинску дозволу.</a:t>
            </a:r>
          </a:p>
          <a:p>
            <a:pPr marL="0" indent="0" algn="just">
              <a:buNone/>
            </a:pPr>
            <a:r>
              <a:rPr lang="sr-Cyrl-RS" sz="1900" dirty="0">
                <a:effectLst/>
                <a:ea typeface="Times New Roman" panose="02020603050405020304" pitchFamily="18" charset="0"/>
              </a:rPr>
              <a:t>- </a:t>
            </a:r>
            <a:r>
              <a:rPr lang="en-US" sz="1900" dirty="0" err="1">
                <a:effectLst/>
                <a:ea typeface="Times New Roman" panose="02020603050405020304" pitchFamily="18" charset="0"/>
              </a:rPr>
              <a:t>Нивелациона</a:t>
            </a:r>
            <a:r>
              <a:rPr lang="en-US" sz="1900" dirty="0">
                <a:effectLst/>
                <a:ea typeface="Times New Roman" panose="02020603050405020304" pitchFamily="18" charset="0"/>
              </a:rPr>
              <a:t> и </a:t>
            </a:r>
            <a:r>
              <a:rPr lang="en-US" sz="1900" dirty="0" err="1">
                <a:effectLst/>
                <a:ea typeface="Times New Roman" panose="02020603050405020304" pitchFamily="18" charset="0"/>
              </a:rPr>
              <a:t>регулациона</a:t>
            </a:r>
            <a:r>
              <a:rPr lang="en-US" sz="1900" dirty="0">
                <a:effectLst/>
                <a:ea typeface="Times New Roman" panose="02020603050405020304" pitchFamily="18" charset="0"/>
              </a:rPr>
              <a:t> </a:t>
            </a:r>
            <a:r>
              <a:rPr lang="en-US" sz="1900" dirty="0" err="1">
                <a:effectLst/>
                <a:ea typeface="Times New Roman" panose="02020603050405020304" pitchFamily="18" charset="0"/>
              </a:rPr>
              <a:t>решења</a:t>
            </a:r>
            <a:r>
              <a:rPr lang="en-US" sz="1900" dirty="0">
                <a:effectLst/>
                <a:ea typeface="Times New Roman" panose="02020603050405020304" pitchFamily="18" charset="0"/>
              </a:rPr>
              <a:t> </a:t>
            </a:r>
            <a:endParaRPr lang="sr-Cyrl-RS" sz="1900" dirty="0">
              <a:ea typeface="Times New Roman" panose="02020603050405020304" pitchFamily="18" charset="0"/>
            </a:endParaRPr>
          </a:p>
          <a:p>
            <a:pPr marL="0" indent="0" algn="just">
              <a:buNone/>
            </a:pPr>
            <a:r>
              <a:rPr lang="sr-Cyrl-RS" sz="1900" dirty="0">
                <a:effectLst/>
                <a:ea typeface="Times New Roman" panose="02020603050405020304" pitchFamily="18" charset="0"/>
              </a:rPr>
              <a:t>- </a:t>
            </a:r>
            <a:r>
              <a:rPr lang="en-US" sz="1900" dirty="0" err="1">
                <a:effectLst/>
                <a:ea typeface="Times New Roman" panose="02020603050405020304" pitchFamily="18" charset="0"/>
              </a:rPr>
              <a:t>Обим</a:t>
            </a:r>
            <a:r>
              <a:rPr lang="en-US" sz="1900" dirty="0">
                <a:effectLst/>
                <a:ea typeface="Times New Roman" panose="02020603050405020304" pitchFamily="18" charset="0"/>
              </a:rPr>
              <a:t> </a:t>
            </a:r>
            <a:r>
              <a:rPr lang="en-US" sz="1900" dirty="0" err="1">
                <a:effectLst/>
                <a:ea typeface="Times New Roman" panose="02020603050405020304" pitchFamily="18" charset="0"/>
              </a:rPr>
              <a:t>планиране</a:t>
            </a:r>
            <a:r>
              <a:rPr lang="en-US" sz="1900" dirty="0">
                <a:effectLst/>
                <a:ea typeface="Times New Roman" panose="02020603050405020304" pitchFamily="18" charset="0"/>
              </a:rPr>
              <a:t> </a:t>
            </a:r>
            <a:r>
              <a:rPr lang="en-US" sz="1900" dirty="0" err="1">
                <a:effectLst/>
                <a:ea typeface="Times New Roman" panose="02020603050405020304" pitchFamily="18" charset="0"/>
              </a:rPr>
              <a:t>изградње</a:t>
            </a:r>
            <a:r>
              <a:rPr lang="en-US" sz="1900" dirty="0">
                <a:effectLst/>
                <a:ea typeface="Times New Roman" panose="02020603050405020304" pitchFamily="18" charset="0"/>
              </a:rPr>
              <a:t> и </a:t>
            </a:r>
            <a:r>
              <a:rPr lang="en-US" sz="1900" dirty="0" err="1">
                <a:effectLst/>
                <a:ea typeface="Times New Roman" panose="02020603050405020304" pitchFamily="18" charset="0"/>
              </a:rPr>
              <a:t>комунално</a:t>
            </a:r>
            <a:r>
              <a:rPr lang="en-US" sz="1900" dirty="0">
                <a:effectLst/>
                <a:ea typeface="Times New Roman" panose="02020603050405020304" pitchFamily="18" charset="0"/>
              </a:rPr>
              <a:t> </a:t>
            </a:r>
            <a:r>
              <a:rPr lang="en-US" sz="1900" dirty="0" err="1">
                <a:effectLst/>
                <a:ea typeface="Times New Roman" panose="02020603050405020304" pitchFamily="18" charset="0"/>
              </a:rPr>
              <a:t>уређење</a:t>
            </a:r>
            <a:r>
              <a:rPr lang="en-US" sz="1900" dirty="0">
                <a:effectLst/>
                <a:ea typeface="Times New Roman" panose="02020603050405020304" pitchFamily="18" charset="0"/>
              </a:rPr>
              <a:t> </a:t>
            </a:r>
            <a:r>
              <a:rPr lang="en-US" sz="1900" dirty="0" err="1">
                <a:effectLst/>
                <a:ea typeface="Times New Roman" panose="02020603050405020304" pitchFamily="18" charset="0"/>
              </a:rPr>
              <a:t>простора</a:t>
            </a:r>
            <a:r>
              <a:rPr lang="en-US" sz="1900" dirty="0">
                <a:effectLst/>
                <a:ea typeface="Times New Roman" panose="02020603050405020304" pitchFamily="18" charset="0"/>
              </a:rPr>
              <a:t> </a:t>
            </a:r>
            <a:endParaRPr lang="sr-Cyrl-RS" sz="1900" dirty="0">
              <a:effectLst/>
              <a:ea typeface="Times New Roman" panose="02020603050405020304" pitchFamily="18" charset="0"/>
            </a:endParaRPr>
          </a:p>
          <a:p>
            <a:pPr marL="0" indent="0" algn="just">
              <a:buNone/>
            </a:pPr>
            <a:r>
              <a:rPr lang="sr-Cyrl-RS" sz="1900" dirty="0">
                <a:effectLst/>
                <a:ea typeface="Times New Roman" panose="02020603050405020304" pitchFamily="18" charset="0"/>
              </a:rPr>
              <a:t>- </a:t>
            </a:r>
            <a:r>
              <a:rPr lang="en-US" sz="1900" dirty="0" err="1">
                <a:effectLst/>
                <a:ea typeface="Times New Roman" panose="02020603050405020304" pitchFamily="18" charset="0"/>
              </a:rPr>
              <a:t>Правила</a:t>
            </a:r>
            <a:r>
              <a:rPr lang="en-US" sz="1900" dirty="0">
                <a:effectLst/>
                <a:ea typeface="Times New Roman" panose="02020603050405020304" pitchFamily="18" charset="0"/>
              </a:rPr>
              <a:t> </a:t>
            </a:r>
            <a:r>
              <a:rPr lang="en-US" sz="1900" dirty="0" err="1">
                <a:effectLst/>
                <a:ea typeface="Times New Roman" panose="02020603050405020304" pitchFamily="18" charset="0"/>
              </a:rPr>
              <a:t>парцелације</a:t>
            </a:r>
            <a:r>
              <a:rPr lang="en-US" sz="1900" dirty="0">
                <a:effectLst/>
                <a:ea typeface="Times New Roman" panose="02020603050405020304" pitchFamily="18" charset="0"/>
              </a:rPr>
              <a:t> и </a:t>
            </a:r>
            <a:r>
              <a:rPr lang="en-US" sz="1900" dirty="0" err="1">
                <a:effectLst/>
                <a:ea typeface="Times New Roman" panose="02020603050405020304" pitchFamily="18" charset="0"/>
              </a:rPr>
              <a:t>препарцелације</a:t>
            </a:r>
            <a:r>
              <a:rPr lang="en-US" sz="1900" dirty="0">
                <a:effectLst/>
                <a:ea typeface="Times New Roman" panose="02020603050405020304" pitchFamily="18" charset="0"/>
              </a:rPr>
              <a:t> и </a:t>
            </a:r>
            <a:r>
              <a:rPr lang="en-US" sz="1900" dirty="0" err="1">
                <a:effectLst/>
                <a:ea typeface="Times New Roman" panose="02020603050405020304" pitchFamily="18" charset="0"/>
              </a:rPr>
              <a:t>услови</a:t>
            </a:r>
            <a:r>
              <a:rPr lang="en-US" sz="1900" dirty="0">
                <a:effectLst/>
                <a:ea typeface="Times New Roman" panose="02020603050405020304" pitchFamily="18" charset="0"/>
              </a:rPr>
              <a:t> </a:t>
            </a:r>
            <a:r>
              <a:rPr lang="en-US" sz="1900" dirty="0" err="1">
                <a:effectLst/>
                <a:ea typeface="Times New Roman" panose="02020603050405020304" pitchFamily="18" charset="0"/>
              </a:rPr>
              <a:t>за</a:t>
            </a:r>
            <a:r>
              <a:rPr lang="en-US" sz="1900" dirty="0">
                <a:effectLst/>
                <a:ea typeface="Times New Roman" panose="02020603050405020304" pitchFamily="18" charset="0"/>
              </a:rPr>
              <a:t> </a:t>
            </a:r>
            <a:r>
              <a:rPr lang="en-US" sz="1900" dirty="0" err="1">
                <a:effectLst/>
                <a:ea typeface="Times New Roman" panose="02020603050405020304" pitchFamily="18" charset="0"/>
              </a:rPr>
              <a:t>формирање</a:t>
            </a:r>
            <a:r>
              <a:rPr lang="en-US" sz="1900" dirty="0">
                <a:effectLst/>
                <a:ea typeface="Times New Roman" panose="02020603050405020304" pitchFamily="18" charset="0"/>
              </a:rPr>
              <a:t> </a:t>
            </a:r>
            <a:r>
              <a:rPr lang="en-US" sz="1900" dirty="0" err="1">
                <a:effectLst/>
                <a:ea typeface="Times New Roman" panose="02020603050405020304" pitchFamily="18" charset="0"/>
              </a:rPr>
              <a:t>грађевинских</a:t>
            </a:r>
            <a:r>
              <a:rPr lang="en-US" sz="1900" dirty="0">
                <a:effectLst/>
                <a:ea typeface="Times New Roman" panose="02020603050405020304" pitchFamily="18" charset="0"/>
              </a:rPr>
              <a:t> </a:t>
            </a:r>
            <a:r>
              <a:rPr lang="en-US" sz="1900" dirty="0" err="1">
                <a:effectLst/>
                <a:ea typeface="Times New Roman" panose="02020603050405020304" pitchFamily="18" charset="0"/>
              </a:rPr>
              <a:t>парцела</a:t>
            </a:r>
            <a:r>
              <a:rPr lang="en-US" sz="1900" dirty="0">
                <a:effectLst/>
                <a:ea typeface="Times New Roman" panose="02020603050405020304" pitchFamily="18" charset="0"/>
              </a:rPr>
              <a:t> </a:t>
            </a:r>
            <a:r>
              <a:rPr lang="en-US" sz="1900" dirty="0" err="1">
                <a:effectLst/>
                <a:ea typeface="Times New Roman" panose="02020603050405020304" pitchFamily="18" charset="0"/>
              </a:rPr>
              <a:t>са</a:t>
            </a:r>
            <a:r>
              <a:rPr lang="en-US" sz="1900" dirty="0">
                <a:effectLst/>
                <a:ea typeface="Times New Roman" panose="02020603050405020304" pitchFamily="18" charset="0"/>
              </a:rPr>
              <a:t> </a:t>
            </a:r>
            <a:r>
              <a:rPr lang="en-US" sz="1900" dirty="0" err="1">
                <a:effectLst/>
                <a:ea typeface="Times New Roman" panose="02020603050405020304" pitchFamily="18" charset="0"/>
              </a:rPr>
              <a:t>јавном</a:t>
            </a:r>
            <a:r>
              <a:rPr lang="en-US" sz="1900" dirty="0">
                <a:effectLst/>
                <a:ea typeface="Times New Roman" panose="02020603050405020304" pitchFamily="18" charset="0"/>
              </a:rPr>
              <a:t> </a:t>
            </a:r>
            <a:r>
              <a:rPr lang="en-US" sz="1900" dirty="0" err="1">
                <a:effectLst/>
                <a:ea typeface="Times New Roman" panose="02020603050405020304" pitchFamily="18" charset="0"/>
              </a:rPr>
              <a:t>наменом</a:t>
            </a:r>
            <a:r>
              <a:rPr lang="en-US" sz="1900" dirty="0">
                <a:effectLst/>
                <a:ea typeface="Times New Roman" panose="02020603050405020304" pitchFamily="18" charset="0"/>
              </a:rPr>
              <a:t> </a:t>
            </a:r>
            <a:r>
              <a:rPr lang="ru-RU" sz="1900" u="sng" dirty="0">
                <a:effectLst/>
                <a:ea typeface="Times New Roman" panose="02020603050405020304" pitchFamily="18" charset="0"/>
              </a:rPr>
              <a:t>  </a:t>
            </a:r>
            <a:endParaRPr lang="en-US" sz="1900" dirty="0">
              <a:effectLst/>
              <a:ea typeface="Times New Roman" panose="02020603050405020304" pitchFamily="18" charset="0"/>
            </a:endParaRPr>
          </a:p>
          <a:p>
            <a:pPr marL="0" indent="0" algn="just">
              <a:buNone/>
            </a:pPr>
            <a:endParaRPr lang="sr-Cyrl-RS" sz="1900" dirty="0">
              <a:effectLst/>
              <a:ea typeface="Times New Roman" panose="02020603050405020304" pitchFamily="18" charset="0"/>
            </a:endParaRPr>
          </a:p>
          <a:p>
            <a:pPr marL="0" indent="0" algn="just">
              <a:buNone/>
            </a:pPr>
            <a:r>
              <a:rPr lang="en-US" sz="1900" dirty="0" err="1">
                <a:effectLst/>
                <a:ea typeface="Times New Roman" panose="02020603050405020304" pitchFamily="18" charset="0"/>
              </a:rPr>
              <a:t>Туризам</a:t>
            </a:r>
            <a:r>
              <a:rPr lang="en-US" sz="1900" dirty="0">
                <a:effectLst/>
                <a:ea typeface="Times New Roman" panose="02020603050405020304" pitchFamily="18" charset="0"/>
              </a:rPr>
              <a:t>, </a:t>
            </a:r>
            <a:r>
              <a:rPr lang="en-US" sz="1900" dirty="0" err="1">
                <a:effectLst/>
                <a:ea typeface="Times New Roman" panose="02020603050405020304" pitchFamily="18" charset="0"/>
              </a:rPr>
              <a:t>спорт</a:t>
            </a:r>
            <a:r>
              <a:rPr lang="en-US" sz="1900" dirty="0">
                <a:effectLst/>
                <a:ea typeface="Times New Roman" panose="02020603050405020304" pitchFamily="18" charset="0"/>
              </a:rPr>
              <a:t> и </a:t>
            </a:r>
            <a:r>
              <a:rPr lang="en-US" sz="1900" dirty="0" err="1">
                <a:effectLst/>
                <a:ea typeface="Times New Roman" panose="02020603050405020304" pitchFamily="18" charset="0"/>
              </a:rPr>
              <a:t>рекреација</a:t>
            </a:r>
            <a:r>
              <a:rPr lang="en-US" sz="1900" dirty="0">
                <a:effectLst/>
                <a:ea typeface="Times New Roman" panose="02020603050405020304" pitchFamily="18" charset="0"/>
              </a:rPr>
              <a:t>- </a:t>
            </a:r>
            <a:r>
              <a:rPr lang="sr-Cyrl-RS" sz="1900" dirty="0"/>
              <a:t>Туризам и рекреација у зони рекултивације и Локација „</a:t>
            </a:r>
            <a:r>
              <a:rPr lang="sr-Cyrl-RS" sz="1900" dirty="0" err="1"/>
              <a:t>Маравска</a:t>
            </a:r>
            <a:r>
              <a:rPr lang="sr-Cyrl-RS" sz="1900" dirty="0"/>
              <a:t> лагуна“ </a:t>
            </a:r>
            <a:r>
              <a:rPr lang="en-US" sz="1900" dirty="0">
                <a:effectLst/>
                <a:ea typeface="Times New Roman" panose="02020603050405020304" pitchFamily="18" charset="0"/>
              </a:rPr>
              <a:t> </a:t>
            </a:r>
            <a:endParaRPr lang="sr-Cyrl-RS" sz="1900" dirty="0">
              <a:effectLst/>
              <a:ea typeface="Times New Roman" panose="02020603050405020304" pitchFamily="18" charset="0"/>
            </a:endParaRPr>
          </a:p>
          <a:p>
            <a:pPr marL="0" indent="0" algn="just">
              <a:buNone/>
            </a:pPr>
            <a:r>
              <a:rPr lang="en-US" sz="1900" dirty="0" err="1">
                <a:effectLst/>
                <a:ea typeface="Times New Roman" panose="02020603050405020304" pitchFamily="18" charset="0"/>
              </a:rPr>
              <a:t>Уређење</a:t>
            </a:r>
            <a:r>
              <a:rPr lang="en-US" sz="1900" dirty="0">
                <a:effectLst/>
                <a:ea typeface="Times New Roman" panose="02020603050405020304" pitchFamily="18" charset="0"/>
              </a:rPr>
              <a:t> </a:t>
            </a:r>
            <a:r>
              <a:rPr lang="en-US" sz="1900" dirty="0" err="1">
                <a:effectLst/>
                <a:ea typeface="Times New Roman" panose="02020603050405020304" pitchFamily="18" charset="0"/>
              </a:rPr>
              <a:t>зелених</a:t>
            </a:r>
            <a:r>
              <a:rPr lang="en-US" sz="1900" dirty="0">
                <a:effectLst/>
                <a:ea typeface="Times New Roman" panose="02020603050405020304" pitchFamily="18" charset="0"/>
              </a:rPr>
              <a:t> </a:t>
            </a:r>
            <a:r>
              <a:rPr lang="en-US" sz="1900" dirty="0" err="1">
                <a:effectLst/>
                <a:ea typeface="Times New Roman" panose="02020603050405020304" pitchFamily="18" charset="0"/>
              </a:rPr>
              <a:t>површина</a:t>
            </a:r>
            <a:r>
              <a:rPr lang="en-US" sz="1900" dirty="0">
                <a:effectLst/>
                <a:ea typeface="Times New Roman" panose="02020603050405020304" pitchFamily="18" charset="0"/>
              </a:rPr>
              <a:t> </a:t>
            </a:r>
            <a:endParaRPr lang="sr-Cyrl-RS" sz="1900" dirty="0">
              <a:ea typeface="Times New Roman" panose="02020603050405020304" pitchFamily="18" charset="0"/>
            </a:endParaRPr>
          </a:p>
          <a:p>
            <a:pPr marL="0" indent="0" algn="just">
              <a:buNone/>
            </a:pPr>
            <a:r>
              <a:rPr lang="en-US" sz="1900" dirty="0" err="1">
                <a:effectLst/>
                <a:ea typeface="Times New Roman" panose="02020603050405020304" pitchFamily="18" charset="0"/>
              </a:rPr>
              <a:t>Становање</a:t>
            </a:r>
            <a:r>
              <a:rPr lang="en-US" sz="1900" dirty="0">
                <a:effectLst/>
                <a:ea typeface="Times New Roman" panose="02020603050405020304" pitchFamily="18" charset="0"/>
              </a:rPr>
              <a:t> </a:t>
            </a:r>
            <a:r>
              <a:rPr lang="sr-Cyrl-RS" sz="1900" dirty="0">
                <a:effectLst/>
                <a:ea typeface="Times New Roman" panose="02020603050405020304" pitchFamily="18" charset="0"/>
              </a:rPr>
              <a:t>– становање у приградским зонама и становање у функцији туризма</a:t>
            </a:r>
          </a:p>
          <a:p>
            <a:pPr marL="0" indent="0" algn="just">
              <a:buNone/>
            </a:pPr>
            <a:r>
              <a:rPr lang="sr-Cyrl-RS" sz="1900" dirty="0">
                <a:effectLst/>
                <a:ea typeface="Times New Roman" panose="02020603050405020304" pitchFamily="18" charset="0"/>
              </a:rPr>
              <a:t>Производња, пословање и услуге</a:t>
            </a:r>
            <a:endParaRPr lang="en-US" sz="1900" dirty="0">
              <a:effectLst/>
              <a:ea typeface="Times New Roman" panose="02020603050405020304" pitchFamily="18" charset="0"/>
            </a:endParaRPr>
          </a:p>
          <a:p>
            <a:pPr marL="0" indent="0" algn="ctr">
              <a:buNone/>
            </a:pPr>
            <a:endParaRPr lang="en-US" sz="3500" dirty="0">
              <a:highlight>
                <a:srgbClr val="FFFF00"/>
              </a:highlight>
            </a:endParaRPr>
          </a:p>
        </p:txBody>
      </p:sp>
    </p:spTree>
    <p:extLst>
      <p:ext uri="{BB962C8B-B14F-4D97-AF65-F5344CB8AC3E}">
        <p14:creationId xmlns:p14="http://schemas.microsoft.com/office/powerpoint/2010/main" val="34099065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47C80EC7-02D6-800C-4073-946BB347E8E3}"/>
              </a:ext>
            </a:extLst>
          </p:cNvPr>
          <p:cNvPicPr>
            <a:picLocks noGrp="1" noChangeAspect="1"/>
          </p:cNvPicPr>
          <p:nvPr>
            <p:ph idx="1"/>
          </p:nvPr>
        </p:nvPicPr>
        <p:blipFill>
          <a:blip r:embed="rId2"/>
          <a:srcRect l="26243" t="10306" r="5128" b="4695"/>
          <a:stretch>
            <a:fillRect/>
          </a:stretch>
        </p:blipFill>
        <p:spPr>
          <a:xfrm>
            <a:off x="228600" y="614877"/>
            <a:ext cx="8915400" cy="6208146"/>
          </a:xfrm>
          <a:prstGeom prst="rect">
            <a:avLst/>
          </a:prstGeom>
        </p:spPr>
      </p:pic>
      <p:sp>
        <p:nvSpPr>
          <p:cNvPr id="7" name="TextBox 6">
            <a:extLst>
              <a:ext uri="{FF2B5EF4-FFF2-40B4-BE49-F238E27FC236}">
                <a16:creationId xmlns:a16="http://schemas.microsoft.com/office/drawing/2014/main" id="{04462A53-16E0-7368-F15B-3FF90517DEAE}"/>
              </a:ext>
            </a:extLst>
          </p:cNvPr>
          <p:cNvSpPr txBox="1"/>
          <p:nvPr/>
        </p:nvSpPr>
        <p:spPr>
          <a:xfrm>
            <a:off x="1828800" y="152400"/>
            <a:ext cx="5067300" cy="477054"/>
          </a:xfrm>
          <a:prstGeom prst="rect">
            <a:avLst/>
          </a:prstGeom>
          <a:noFill/>
        </p:spPr>
        <p:txBody>
          <a:bodyPr wrap="square">
            <a:spAutoFit/>
          </a:bodyPr>
          <a:lstStyle/>
          <a:p>
            <a:r>
              <a:rPr lang="sr-Cyrl-RS" sz="2500" b="1" dirty="0"/>
              <a:t>СИНХРОН ПЛАН ИНФРАСТРУКТУРЕ</a:t>
            </a:r>
            <a:endParaRPr lang="en-US" dirty="0"/>
          </a:p>
        </p:txBody>
      </p:sp>
    </p:spTree>
    <p:extLst>
      <p:ext uri="{BB962C8B-B14F-4D97-AF65-F5344CB8AC3E}">
        <p14:creationId xmlns:p14="http://schemas.microsoft.com/office/powerpoint/2010/main" val="9426734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7E29C6-53F7-48FA-E38D-072E72BEEA78}"/>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39099E4C-2F55-3AC6-9EE3-32FFBE5F826B}"/>
              </a:ext>
            </a:extLst>
          </p:cNvPr>
          <p:cNvSpPr txBox="1"/>
          <p:nvPr/>
        </p:nvSpPr>
        <p:spPr>
          <a:xfrm>
            <a:off x="1828800" y="152400"/>
            <a:ext cx="5067300" cy="477054"/>
          </a:xfrm>
          <a:prstGeom prst="rect">
            <a:avLst/>
          </a:prstGeom>
          <a:noFill/>
        </p:spPr>
        <p:txBody>
          <a:bodyPr wrap="square">
            <a:spAutoFit/>
          </a:bodyPr>
          <a:lstStyle/>
          <a:p>
            <a:r>
              <a:rPr lang="sr-Cyrl-RS" sz="2500" b="1" dirty="0"/>
              <a:t>СИНХРОН ПЛАН ИНФРАСТРУКТУРЕ</a:t>
            </a:r>
            <a:endParaRPr lang="en-US" dirty="0"/>
          </a:p>
        </p:txBody>
      </p:sp>
      <p:pic>
        <p:nvPicPr>
          <p:cNvPr id="6" name="Picture 5">
            <a:extLst>
              <a:ext uri="{FF2B5EF4-FFF2-40B4-BE49-F238E27FC236}">
                <a16:creationId xmlns:a16="http://schemas.microsoft.com/office/drawing/2014/main" id="{2811ABB8-D332-2998-D33A-7939E46E371C}"/>
              </a:ext>
            </a:extLst>
          </p:cNvPr>
          <p:cNvPicPr>
            <a:picLocks noChangeAspect="1"/>
          </p:cNvPicPr>
          <p:nvPr/>
        </p:nvPicPr>
        <p:blipFill>
          <a:blip r:embed="rId2"/>
          <a:srcRect l="27304" t="11112" r="6469" b="5534"/>
          <a:stretch>
            <a:fillRect/>
          </a:stretch>
        </p:blipFill>
        <p:spPr>
          <a:xfrm>
            <a:off x="76200" y="517635"/>
            <a:ext cx="9067800" cy="6416566"/>
          </a:xfrm>
          <a:prstGeom prst="rect">
            <a:avLst/>
          </a:prstGeom>
        </p:spPr>
      </p:pic>
    </p:spTree>
    <p:extLst>
      <p:ext uri="{BB962C8B-B14F-4D97-AF65-F5344CB8AC3E}">
        <p14:creationId xmlns:p14="http://schemas.microsoft.com/office/powerpoint/2010/main" val="6843849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712313-34C3-5A93-5DB2-E34F0F12C4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B53DDA-DF01-BB79-C490-3B4A797D8DE4}"/>
              </a:ext>
            </a:extLst>
          </p:cNvPr>
          <p:cNvSpPr>
            <a:spLocks noGrp="1"/>
          </p:cNvSpPr>
          <p:nvPr>
            <p:ph type="title"/>
          </p:nvPr>
        </p:nvSpPr>
        <p:spPr>
          <a:xfrm>
            <a:off x="457200" y="-30162"/>
            <a:ext cx="8077200" cy="639762"/>
          </a:xfrm>
        </p:spPr>
        <p:txBody>
          <a:bodyPr>
            <a:normAutofit/>
          </a:bodyPr>
          <a:lstStyle/>
          <a:p>
            <a:pPr lvl="1" algn="ctr" rtl="0">
              <a:spcBef>
                <a:spcPct val="0"/>
              </a:spcBef>
            </a:pPr>
            <a:r>
              <a:rPr lang="en-US" sz="2400" b="1" dirty="0">
                <a:effectLst/>
                <a:latin typeface="Calibri" panose="020F0502020204030204" pitchFamily="34" charset="0"/>
                <a:ea typeface="Calibri" panose="020F0502020204030204" pitchFamily="34" charset="0"/>
                <a:cs typeface="Calibri" panose="020F0502020204030204" pitchFamily="34" charset="0"/>
              </a:rPr>
              <a:t>СПРОВОЂЕЊЕ ПЛАНА</a:t>
            </a:r>
            <a:endParaRPr lang="en-US" sz="2400" b="1"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62BA8513-B906-82B2-BA95-37216F787CFB}"/>
              </a:ext>
            </a:extLst>
          </p:cNvPr>
          <p:cNvSpPr>
            <a:spLocks noGrp="1"/>
          </p:cNvSpPr>
          <p:nvPr>
            <p:ph idx="1"/>
          </p:nvPr>
        </p:nvSpPr>
        <p:spPr>
          <a:xfrm>
            <a:off x="228600" y="581770"/>
            <a:ext cx="8839200" cy="6248400"/>
          </a:xfrm>
        </p:spPr>
        <p:txBody>
          <a:bodyPr>
            <a:normAutofit/>
          </a:bodyPr>
          <a:lstStyle/>
          <a:p>
            <a:pPr marL="431800" marR="0" indent="0">
              <a:spcBef>
                <a:spcPts val="1500"/>
              </a:spcBef>
              <a:spcAft>
                <a:spcPts val="600"/>
              </a:spcAft>
              <a:tabLst>
                <a:tab pos="4843145" algn="l"/>
                <a:tab pos="457200" algn="l"/>
              </a:tabLst>
            </a:pPr>
            <a:r>
              <a:rPr lang="sr-Cyrl-RS" sz="1900" b="1" u="sng" dirty="0">
                <a:effectLst/>
              </a:rPr>
              <a:t>ДИРЕКТНА ПРИМЕНА ПЛАНА ГЕНЕРАЛНЕ РЕГУЛАЦИЈЕ </a:t>
            </a:r>
          </a:p>
          <a:p>
            <a:pPr marL="431800" marR="0" indent="0">
              <a:spcBef>
                <a:spcPts val="1500"/>
              </a:spcBef>
              <a:spcAft>
                <a:spcPts val="600"/>
              </a:spcAft>
              <a:buNone/>
              <a:tabLst>
                <a:tab pos="4843145" algn="l"/>
                <a:tab pos="457200" algn="l"/>
              </a:tabLst>
            </a:pPr>
            <a:endParaRPr lang="en-US" sz="1900" b="1" u="sng" dirty="0">
              <a:effectLst/>
            </a:endParaRPr>
          </a:p>
          <a:p>
            <a:r>
              <a:rPr lang="sr-Cyrl-RS" sz="1900" dirty="0"/>
              <a:t>За делове Планског подручја за које не постоје планови детаљне регулације или урбанистички пројекти, односно, за које није предвиђено доношење нових планова детаљне регулације или урбанистичких пројеката. </a:t>
            </a:r>
            <a:endParaRPr lang="en-US" sz="1900" dirty="0"/>
          </a:p>
          <a:p>
            <a:r>
              <a:rPr lang="sr-Cyrl-RS" sz="1900" dirty="0"/>
              <a:t>У оквиру Планског подручја у примени је План детаљне регулације изворишта „Кључ“ који обухвата и део КО </a:t>
            </a:r>
            <a:r>
              <a:rPr lang="sr-Cyrl-RS" sz="1900" dirty="0" err="1"/>
              <a:t>Лучица</a:t>
            </a:r>
            <a:r>
              <a:rPr lang="sr-Cyrl-RS" sz="1900" dirty="0"/>
              <a:t> који није у Планском подручју ПГР 3. </a:t>
            </a:r>
            <a:endParaRPr lang="en-US" sz="1900" dirty="0"/>
          </a:p>
          <a:p>
            <a:r>
              <a:rPr lang="sr-Cyrl-RS" sz="1900" dirty="0"/>
              <a:t>На делу Планског подручја у зони коридора разводног гасовода у примени су одговарајућа решења из Измена и допуна просторног плана Града Пожаревца. </a:t>
            </a:r>
            <a:endParaRPr lang="en-US" sz="1900" dirty="0"/>
          </a:p>
          <a:p>
            <a:r>
              <a:rPr lang="sr-Cyrl-RS" sz="1900" dirty="0"/>
              <a:t>Просторни план подручја посебне намене инфраструктурног коридора државног пута IБ реда, Аутопут Е-75 Београд-Ниш (петља „Пожаревац”) – Пожаревац (обилазница) – Велико Градиште – Голубац на снази је директно у појасу регулације државног пута и индиректно  у обухвату заштитног појаса и појаса контролисане изградње који улазе у обухват овог ПГР.</a:t>
            </a:r>
            <a:endParaRPr lang="en-US" sz="1900" dirty="0"/>
          </a:p>
        </p:txBody>
      </p:sp>
    </p:spTree>
    <p:extLst>
      <p:ext uri="{BB962C8B-B14F-4D97-AF65-F5344CB8AC3E}">
        <p14:creationId xmlns:p14="http://schemas.microsoft.com/office/powerpoint/2010/main" val="3826574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400800"/>
          </a:xfrm>
        </p:spPr>
        <p:txBody>
          <a:bodyPr>
            <a:noAutofit/>
          </a:bodyPr>
          <a:lstStyle/>
          <a:p>
            <a:pPr marL="914400" lvl="2" indent="0">
              <a:buNone/>
            </a:pPr>
            <a:r>
              <a:rPr lang="sr-Cyrl-RS" sz="1500" b="1" u="sng" dirty="0"/>
              <a:t>Правни основ</a:t>
            </a:r>
            <a:endParaRPr lang="en-US" sz="1500" b="1" u="sng" dirty="0"/>
          </a:p>
          <a:p>
            <a:pPr lvl="0" algn="just"/>
            <a:r>
              <a:rPr lang="sr-Cyrl-RS" sz="1500" dirty="0"/>
              <a:t>Закон о планирању и изградњи (Службени гласник РС, бр. 72/09...</a:t>
            </a:r>
            <a:r>
              <a:rPr lang="ru-RU" sz="1500" dirty="0"/>
              <a:t>62 /23.</a:t>
            </a:r>
            <a:r>
              <a:rPr lang="sr-Cyrl-RS" sz="1500" dirty="0"/>
              <a:t>) којим је прописано у члану 25, став 2. за јединице локалне самоуправе за које се по овом закону доноси генерални урбанистички план, да се планови генералне регулације обавезно доносе за цело грађевинско подручје насељеног места, по деловима насељеног места.</a:t>
            </a:r>
            <a:endParaRPr lang="en-US" sz="1500" dirty="0"/>
          </a:p>
          <a:p>
            <a:pPr lvl="0" algn="just"/>
            <a:r>
              <a:rPr lang="sr-Cyrl-RS" sz="1500" dirty="0"/>
              <a:t>чланови 23 и 24. Правилника о садржини, начину и поступку израде докумената просторног и урбанистичког планирања (Службени гласник РС, бр. 32/19) којима је прописана садржина плана генералне регулације; и</a:t>
            </a:r>
            <a:endParaRPr lang="en-US" sz="1500" dirty="0"/>
          </a:p>
          <a:p>
            <a:pPr lvl="0" algn="just"/>
            <a:r>
              <a:rPr lang="sr-Cyrl-RS" sz="1500" dirty="0"/>
              <a:t>Одлука о изради Плана генералне регулације „Пожаревац 3“ (Сл. гласник града Пожаревца, бр. 8/15).</a:t>
            </a:r>
            <a:endParaRPr lang="en-US" sz="1500" dirty="0"/>
          </a:p>
          <a:p>
            <a:pPr algn="just"/>
            <a:r>
              <a:rPr lang="ru-RU" sz="1500" dirty="0"/>
              <a:t>Други прописи који уређују области: изградње и уређења простора и заштита животне средине и др.</a:t>
            </a:r>
            <a:endParaRPr lang="en-US" sz="1500" dirty="0"/>
          </a:p>
          <a:p>
            <a:pPr marL="0" indent="0">
              <a:buNone/>
            </a:pPr>
            <a:r>
              <a:rPr lang="sr-Cyrl-RS" sz="1500" b="1" dirty="0"/>
              <a:t>	</a:t>
            </a:r>
          </a:p>
          <a:p>
            <a:pPr marL="0" indent="0">
              <a:buNone/>
            </a:pPr>
            <a:r>
              <a:rPr lang="sr-Cyrl-RS" sz="1500" b="1" dirty="0"/>
              <a:t>	</a:t>
            </a:r>
            <a:r>
              <a:rPr lang="sr-Cyrl-RS" sz="1500" b="1" u="sng" dirty="0"/>
              <a:t>Плански основ</a:t>
            </a:r>
            <a:endParaRPr lang="en-US" sz="1500" b="1" u="sng" dirty="0"/>
          </a:p>
          <a:p>
            <a:pPr lvl="0"/>
            <a:r>
              <a:rPr lang="sr-Cyrl-RS" sz="1500" dirty="0"/>
              <a:t>Генерални урбанистички план Пожаревца („Сл. гласник града Пожаревца“, бр. 13/14);</a:t>
            </a:r>
            <a:endParaRPr lang="en-US" sz="1500" dirty="0"/>
          </a:p>
          <a:p>
            <a:pPr lvl="0"/>
            <a:r>
              <a:rPr lang="sr-Cyrl-RS" sz="1500" dirty="0"/>
              <a:t>Просторни план града Пожаревца („Сл. гласник града Пожаревца“, бр. 10/12);</a:t>
            </a:r>
            <a:endParaRPr lang="en-US" sz="1500" dirty="0"/>
          </a:p>
          <a:p>
            <a:pPr lvl="0"/>
            <a:r>
              <a:rPr lang="sr-Cyrl-RS" sz="1500" dirty="0"/>
              <a:t>Измена и допуна</a:t>
            </a:r>
            <a:r>
              <a:rPr lang="ru-RU" sz="1500" dirty="0"/>
              <a:t> Просторн</a:t>
            </a:r>
            <a:r>
              <a:rPr lang="sr-Cyrl-RS" sz="1500" dirty="0"/>
              <a:t>ог</a:t>
            </a:r>
            <a:r>
              <a:rPr lang="ru-RU" sz="1500" dirty="0"/>
              <a:t> план</a:t>
            </a:r>
            <a:r>
              <a:rPr lang="sr-Cyrl-RS" sz="1500" dirty="0"/>
              <a:t>а</a:t>
            </a:r>
            <a:r>
              <a:rPr lang="ru-RU" sz="1500" dirty="0"/>
              <a:t> града Пожаревца („Службени гласник града Пожаревца“, број </a:t>
            </a:r>
            <a:r>
              <a:rPr lang="sr-Cyrl-RS" sz="1500" dirty="0"/>
              <a:t>4</a:t>
            </a:r>
            <a:r>
              <a:rPr lang="ru-RU" sz="1500" dirty="0"/>
              <a:t>/201</a:t>
            </a:r>
            <a:r>
              <a:rPr lang="sr-Cyrl-RS" sz="1500" dirty="0"/>
              <a:t>9),</a:t>
            </a:r>
            <a:endParaRPr lang="en-US" sz="1500" dirty="0"/>
          </a:p>
          <a:p>
            <a:pPr lvl="0"/>
            <a:r>
              <a:rPr lang="sr-Cyrl-RS" sz="1500" dirty="0"/>
              <a:t>Просторни план подручја посебне намене Костолачког угљеног басена („Сл. гласник РС“, бр. 1/13 и 20/18); и Измене и допуне („Сл. гласник РС“, 20/2018</a:t>
            </a:r>
            <a:r>
              <a:rPr lang="ru-RU" sz="1500" dirty="0"/>
              <a:t>)</a:t>
            </a:r>
            <a:endParaRPr lang="en-US" sz="1500" dirty="0"/>
          </a:p>
          <a:p>
            <a:pPr lvl="0"/>
            <a:r>
              <a:rPr lang="sr-Cyrl-RS" sz="1500" dirty="0"/>
              <a:t>Регионални просторни план за подручје Подунавског и Браничевског управног округа („Сл. гласник РС“, бр. 8/15).</a:t>
            </a:r>
            <a:endParaRPr lang="en-US" sz="1500" dirty="0"/>
          </a:p>
          <a:p>
            <a:pPr lvl="0"/>
            <a:r>
              <a:rPr lang="sr-Cyrl-RS" sz="1500" dirty="0"/>
              <a:t>Просторни план посебне намене државног пута ДП </a:t>
            </a:r>
            <a:r>
              <a:rPr lang="sr-Latn-RS" sz="1500" dirty="0"/>
              <a:t>I</a:t>
            </a:r>
            <a:r>
              <a:rPr lang="sr-Cyrl-RS" sz="1500" dirty="0"/>
              <a:t>Б-33 аутопут Е-75 Београд – Ниш (петља „Пожаревац“) – Пожаревац (обилазница) – Велико Градиште – Голубац (</a:t>
            </a:r>
            <a:r>
              <a:rPr lang="ru-RU" sz="1500" dirty="0"/>
              <a:t>"Службени гласник РС", бр. 7 од 3. фебруара 2021, 11 од 14. фебруара 2024.</a:t>
            </a:r>
            <a:r>
              <a:rPr lang="sr-Cyrl-RS" sz="1500" dirty="0"/>
              <a:t>)</a:t>
            </a:r>
            <a:endParaRPr lang="en-US" sz="1500" dirty="0"/>
          </a:p>
        </p:txBody>
      </p:sp>
    </p:spTree>
    <p:extLst>
      <p:ext uri="{BB962C8B-B14F-4D97-AF65-F5344CB8AC3E}">
        <p14:creationId xmlns:p14="http://schemas.microsoft.com/office/powerpoint/2010/main" val="11902621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CADCE6-1AB2-5471-0F6B-4079310A24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D9EA2E-4DD3-54E0-3213-656B5DD3AAB1}"/>
              </a:ext>
            </a:extLst>
          </p:cNvPr>
          <p:cNvSpPr>
            <a:spLocks noGrp="1"/>
          </p:cNvSpPr>
          <p:nvPr>
            <p:ph type="title"/>
          </p:nvPr>
        </p:nvSpPr>
        <p:spPr>
          <a:xfrm>
            <a:off x="457200" y="-30162"/>
            <a:ext cx="8077200" cy="639762"/>
          </a:xfrm>
        </p:spPr>
        <p:txBody>
          <a:bodyPr>
            <a:normAutofit/>
          </a:bodyPr>
          <a:lstStyle/>
          <a:p>
            <a:pPr lvl="1" algn="ctr" rtl="0">
              <a:spcBef>
                <a:spcPct val="0"/>
              </a:spcBef>
            </a:pPr>
            <a:r>
              <a:rPr lang="en-US" sz="2400" b="1" dirty="0">
                <a:effectLst/>
                <a:latin typeface="Calibri" panose="020F0502020204030204" pitchFamily="34" charset="0"/>
                <a:ea typeface="Calibri" panose="020F0502020204030204" pitchFamily="34" charset="0"/>
                <a:cs typeface="Calibri" panose="020F0502020204030204" pitchFamily="34" charset="0"/>
              </a:rPr>
              <a:t>СПРОВОЂЕЊЕ ПЛАНА</a:t>
            </a:r>
            <a:endParaRPr lang="en-US" sz="2400" b="1"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FBCE361B-7DCA-58E2-72A0-E9D4CB5E6DA5}"/>
              </a:ext>
            </a:extLst>
          </p:cNvPr>
          <p:cNvSpPr>
            <a:spLocks noGrp="1"/>
          </p:cNvSpPr>
          <p:nvPr>
            <p:ph idx="1"/>
          </p:nvPr>
        </p:nvSpPr>
        <p:spPr>
          <a:xfrm>
            <a:off x="228600" y="533400"/>
            <a:ext cx="8839200" cy="6248400"/>
          </a:xfrm>
        </p:spPr>
        <p:txBody>
          <a:bodyPr>
            <a:normAutofit fontScale="55000" lnSpcReduction="20000"/>
          </a:bodyPr>
          <a:lstStyle/>
          <a:p>
            <a:r>
              <a:rPr lang="sr-Cyrl-RS" sz="3500" b="1" u="sng" dirty="0"/>
              <a:t>ИНДИРЕКТНА ПРИМЕНА ПЛАНА ГЕНЕРАЛНЕ РЕГУЛАЦИЈЕ</a:t>
            </a:r>
            <a:endParaRPr lang="en-US" sz="3500" b="1" u="sng" dirty="0"/>
          </a:p>
          <a:p>
            <a:r>
              <a:rPr lang="sr-Cyrl-RS" sz="3500" dirty="0"/>
              <a:t>Измене и допуне постојећег Плана детаљне регулације изворишта „Кључ“ – на основу нове студијске документације. Измене и допуне односе се на водозахват-језерску касету 5, потисни цевовод до изворишта Кључ, као и проширење заштитног шумског појаса. </a:t>
            </a:r>
          </a:p>
          <a:p>
            <a:pPr marL="0" indent="0">
              <a:buNone/>
            </a:pPr>
            <a:endParaRPr lang="en-US" sz="3500" dirty="0"/>
          </a:p>
          <a:p>
            <a:r>
              <a:rPr lang="sr-Cyrl-RS" sz="3500" dirty="0"/>
              <a:t>Даља планско-техничка разрада за Комплекс „</a:t>
            </a:r>
            <a:r>
              <a:rPr lang="sr-Cyrl-RS" sz="3500" dirty="0" err="1"/>
              <a:t>Љубичево</a:t>
            </a:r>
            <a:r>
              <a:rPr lang="sr-Cyrl-RS" sz="3500" dirty="0"/>
              <a:t>“ предвиђена је условима дела надлежних органа (Регионалног завода за заштиту споменика културе), на основу анализа и процена урађених у Плану генералне регулације. </a:t>
            </a:r>
          </a:p>
          <a:p>
            <a:r>
              <a:rPr lang="sr-Cyrl-RS" sz="3500" dirty="0"/>
              <a:t>Израда урбанистичког пројекта истовремено са израдом одговарајуће студије изводљивости предвиђена је за просторне целине намењене туризму, спорту и рекреацији:</a:t>
            </a:r>
          </a:p>
          <a:p>
            <a:r>
              <a:rPr lang="sr-Cyrl-RS" sz="3500" dirty="0"/>
              <a:t>За просторну </a:t>
            </a:r>
            <a:r>
              <a:rPr lang="sr-Cyrl-RS" sz="3500" dirty="0" err="1"/>
              <a:t>потцелину</a:t>
            </a:r>
            <a:r>
              <a:rPr lang="sr-Cyrl-RS" sz="3500" dirty="0"/>
              <a:t> унутар Комплекса „</a:t>
            </a:r>
            <a:r>
              <a:rPr lang="sr-Cyrl-RS" sz="3500" dirty="0" err="1"/>
              <a:t>Љубичево</a:t>
            </a:r>
            <a:r>
              <a:rPr lang="sr-Cyrl-RS" sz="3500" dirty="0"/>
              <a:t>“ која је намењена туризму, спорту и рекреацији</a:t>
            </a:r>
            <a:endParaRPr lang="en-US" sz="3500" dirty="0"/>
          </a:p>
          <a:p>
            <a:r>
              <a:rPr lang="sr-Cyrl-RS" sz="3500" dirty="0"/>
              <a:t>За просторну целину у зони планиране водне рекултивације, која је намењена туризму и рекреацији</a:t>
            </a:r>
            <a:endParaRPr lang="en-US" sz="3500" dirty="0"/>
          </a:p>
          <a:p>
            <a:r>
              <a:rPr lang="sr-Cyrl-RS" sz="3500" dirty="0"/>
              <a:t>За просторну целину „Моравска лагуна“ </a:t>
            </a:r>
          </a:p>
          <a:p>
            <a:pPr marL="0" indent="0">
              <a:buNone/>
            </a:pPr>
            <a:endParaRPr lang="sr-Cyrl-RS" sz="3500" dirty="0"/>
          </a:p>
          <a:p>
            <a:r>
              <a:rPr lang="sr-Cyrl-RS" sz="3500" dirty="0"/>
              <a:t>Изградња нових саобраћајних прикључака локалне путне и уличне мреже на сервисне саобраћајнице дуж коридора државних путева првог реда, уз израду урбанистичких пројеката, могућа је уколико се новим решењима прикључака не угрожава одвијање и безбедност саобраћаја на државном путу.</a:t>
            </a:r>
            <a:endParaRPr lang="en-US" sz="3500" dirty="0"/>
          </a:p>
        </p:txBody>
      </p:sp>
    </p:spTree>
    <p:extLst>
      <p:ext uri="{BB962C8B-B14F-4D97-AF65-F5344CB8AC3E}">
        <p14:creationId xmlns:p14="http://schemas.microsoft.com/office/powerpoint/2010/main" val="18414861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1EC044-2378-0A36-412A-5F45669A0E76}"/>
              </a:ext>
            </a:extLst>
          </p:cNvPr>
          <p:cNvSpPr>
            <a:spLocks noGrp="1"/>
          </p:cNvSpPr>
          <p:nvPr>
            <p:ph type="title"/>
          </p:nvPr>
        </p:nvSpPr>
        <p:spPr>
          <a:xfrm>
            <a:off x="457200" y="76200"/>
            <a:ext cx="8229600" cy="639762"/>
          </a:xfrm>
        </p:spPr>
        <p:txBody>
          <a:bodyPr>
            <a:normAutofit/>
          </a:bodyPr>
          <a:lstStyle/>
          <a:p>
            <a:r>
              <a:rPr lang="sr-Cyrl-RS" sz="2500" b="1" dirty="0"/>
              <a:t>НАЧИН СПРОВОЂЕЊА ПЛАНА</a:t>
            </a:r>
            <a:endParaRPr lang="en-US" sz="2500" b="1" dirty="0"/>
          </a:p>
        </p:txBody>
      </p:sp>
      <p:pic>
        <p:nvPicPr>
          <p:cNvPr id="6" name="Content Placeholder 5">
            <a:extLst>
              <a:ext uri="{FF2B5EF4-FFF2-40B4-BE49-F238E27FC236}">
                <a16:creationId xmlns:a16="http://schemas.microsoft.com/office/drawing/2014/main" id="{7719538F-1CFA-A703-ED6F-B8CAB967D7AD}"/>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0" y="1520561"/>
            <a:ext cx="9067800" cy="4880240"/>
          </a:xfrm>
          <a:prstGeom prst="rect">
            <a:avLst/>
          </a:prstGeom>
        </p:spPr>
      </p:pic>
    </p:spTree>
    <p:extLst>
      <p:ext uri="{BB962C8B-B14F-4D97-AF65-F5344CB8AC3E}">
        <p14:creationId xmlns:p14="http://schemas.microsoft.com/office/powerpoint/2010/main" val="29571844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AD92B1-007F-687A-75C0-7B7F0952E3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3D0C14-D25B-9D55-493A-DDD94FC1F4D1}"/>
              </a:ext>
            </a:extLst>
          </p:cNvPr>
          <p:cNvSpPr>
            <a:spLocks noGrp="1"/>
          </p:cNvSpPr>
          <p:nvPr>
            <p:ph type="title"/>
          </p:nvPr>
        </p:nvSpPr>
        <p:spPr>
          <a:xfrm>
            <a:off x="457200" y="293914"/>
            <a:ext cx="8229600" cy="925286"/>
          </a:xfrm>
        </p:spPr>
        <p:txBody>
          <a:bodyPr>
            <a:normAutofit fontScale="90000"/>
          </a:bodyPr>
          <a:lstStyle/>
          <a:p>
            <a:r>
              <a:rPr lang="sr-Cyrl-RS" sz="2400" dirty="0"/>
              <a:t>Књига </a:t>
            </a:r>
            <a:r>
              <a:rPr lang="sr-Latn-RS" sz="2400" dirty="0"/>
              <a:t>II: </a:t>
            </a:r>
            <a:r>
              <a:rPr lang="sr-Cyrl-RS" sz="2400" dirty="0"/>
              <a:t>ДОКУМЕНТАЦИОНА ОСНОВА</a:t>
            </a:r>
            <a:br>
              <a:rPr lang="en-US" sz="2400" dirty="0"/>
            </a:br>
            <a:r>
              <a:rPr lang="sr-Cyrl-RS" sz="2400" b="1" dirty="0"/>
              <a:t>Свеска 2: ИЗВЕШТАЈ О СТРАТЕШКОЈ ПРОЦЕНИ УТИЦАЈА </a:t>
            </a:r>
            <a:br>
              <a:rPr lang="sr-Cyrl-RS" sz="2400" b="1" dirty="0"/>
            </a:br>
            <a:r>
              <a:rPr lang="sr-Cyrl-RS" sz="2400" b="1" dirty="0"/>
              <a:t>ПЛАНА ГЕНЕРАЛНЕ РЕГУЛАЦИЈЕ ПОЖАРЕВАЦ 3 НА ЖИВОТНУ СРЕДИНУ</a:t>
            </a:r>
            <a:endParaRPr lang="en-US" sz="2400" dirty="0"/>
          </a:p>
        </p:txBody>
      </p:sp>
      <p:sp>
        <p:nvSpPr>
          <p:cNvPr id="3" name="Content Placeholder 2">
            <a:extLst>
              <a:ext uri="{FF2B5EF4-FFF2-40B4-BE49-F238E27FC236}">
                <a16:creationId xmlns:a16="http://schemas.microsoft.com/office/drawing/2014/main" id="{39076BF0-6DB0-2A8C-4D98-9B6079CC6585}"/>
              </a:ext>
            </a:extLst>
          </p:cNvPr>
          <p:cNvSpPr>
            <a:spLocks noGrp="1"/>
          </p:cNvSpPr>
          <p:nvPr>
            <p:ph idx="1"/>
          </p:nvPr>
        </p:nvSpPr>
        <p:spPr>
          <a:xfrm>
            <a:off x="76200" y="2286000"/>
            <a:ext cx="8991600" cy="4419600"/>
          </a:xfrm>
        </p:spPr>
        <p:txBody>
          <a:bodyPr>
            <a:normAutofit/>
          </a:bodyPr>
          <a:lstStyle/>
          <a:p>
            <a:endParaRPr lang="en-US" dirty="0"/>
          </a:p>
        </p:txBody>
      </p:sp>
      <p:pic>
        <p:nvPicPr>
          <p:cNvPr id="7" name="Picture 6">
            <a:extLst>
              <a:ext uri="{FF2B5EF4-FFF2-40B4-BE49-F238E27FC236}">
                <a16:creationId xmlns:a16="http://schemas.microsoft.com/office/drawing/2014/main" id="{D4D53468-DBDB-A9DE-6D9E-104E4728F6C3}"/>
              </a:ext>
            </a:extLst>
          </p:cNvPr>
          <p:cNvPicPr>
            <a:picLocks noChangeAspect="1"/>
          </p:cNvPicPr>
          <p:nvPr/>
        </p:nvPicPr>
        <p:blipFill>
          <a:blip r:embed="rId2"/>
          <a:srcRect l="45691" t="55264" r="27358" b="27127"/>
          <a:stretch/>
        </p:blipFill>
        <p:spPr>
          <a:xfrm>
            <a:off x="152400" y="1828800"/>
            <a:ext cx="8915400" cy="3276600"/>
          </a:xfrm>
          <a:prstGeom prst="rect">
            <a:avLst/>
          </a:prstGeom>
        </p:spPr>
      </p:pic>
    </p:spTree>
    <p:extLst>
      <p:ext uri="{BB962C8B-B14F-4D97-AF65-F5344CB8AC3E}">
        <p14:creationId xmlns:p14="http://schemas.microsoft.com/office/powerpoint/2010/main" val="9753324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5B2152-3B31-1153-677A-5EEC55EF70A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5480D44-E9A4-5DAF-A968-11632D6D7EE8}"/>
              </a:ext>
            </a:extLst>
          </p:cNvPr>
          <p:cNvSpPr>
            <a:spLocks noGrp="1"/>
          </p:cNvSpPr>
          <p:nvPr>
            <p:ph idx="1"/>
          </p:nvPr>
        </p:nvSpPr>
        <p:spPr>
          <a:xfrm>
            <a:off x="76200" y="2286000"/>
            <a:ext cx="8991600" cy="4419600"/>
          </a:xfrm>
        </p:spPr>
        <p:txBody>
          <a:bodyPr>
            <a:normAutofit/>
          </a:bodyPr>
          <a:lstStyle/>
          <a:p>
            <a:endParaRPr lang="en-US" dirty="0"/>
          </a:p>
        </p:txBody>
      </p:sp>
      <p:pic>
        <p:nvPicPr>
          <p:cNvPr id="5" name="Picture 4">
            <a:extLst>
              <a:ext uri="{FF2B5EF4-FFF2-40B4-BE49-F238E27FC236}">
                <a16:creationId xmlns:a16="http://schemas.microsoft.com/office/drawing/2014/main" id="{DA0CBB10-7919-9E71-22A8-776C40C354A1}"/>
              </a:ext>
            </a:extLst>
          </p:cNvPr>
          <p:cNvPicPr>
            <a:picLocks noChangeAspect="1"/>
          </p:cNvPicPr>
          <p:nvPr/>
        </p:nvPicPr>
        <p:blipFill>
          <a:blip r:embed="rId2"/>
          <a:srcRect l="30000" t="26296" r="11666" b="12963"/>
          <a:stretch/>
        </p:blipFill>
        <p:spPr>
          <a:xfrm>
            <a:off x="152400" y="838200"/>
            <a:ext cx="8763000" cy="5132614"/>
          </a:xfrm>
          <a:prstGeom prst="rect">
            <a:avLst/>
          </a:prstGeom>
        </p:spPr>
      </p:pic>
    </p:spTree>
    <p:extLst>
      <p:ext uri="{BB962C8B-B14F-4D97-AF65-F5344CB8AC3E}">
        <p14:creationId xmlns:p14="http://schemas.microsoft.com/office/powerpoint/2010/main" val="20271249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F42A3E8-60F9-6132-1DEF-9E97142DBAD7}"/>
              </a:ext>
            </a:extLst>
          </p:cNvPr>
          <p:cNvPicPr>
            <a:picLocks noGrp="1" noChangeAspect="1"/>
          </p:cNvPicPr>
          <p:nvPr>
            <p:ph idx="1"/>
          </p:nvPr>
        </p:nvPicPr>
        <p:blipFill>
          <a:blip r:embed="rId2"/>
          <a:srcRect l="29871" t="34303" r="11255" b="7207"/>
          <a:stretch/>
        </p:blipFill>
        <p:spPr>
          <a:xfrm>
            <a:off x="8021" y="381000"/>
            <a:ext cx="9135979" cy="5105400"/>
          </a:xfrm>
        </p:spPr>
      </p:pic>
    </p:spTree>
    <p:extLst>
      <p:ext uri="{BB962C8B-B14F-4D97-AF65-F5344CB8AC3E}">
        <p14:creationId xmlns:p14="http://schemas.microsoft.com/office/powerpoint/2010/main" val="40120024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AF8AA-79C7-B4A5-D077-5AFCF09F101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8A299A-3218-6764-7A37-8A86BC5CCA65}"/>
              </a:ext>
            </a:extLst>
          </p:cNvPr>
          <p:cNvSpPr>
            <a:spLocks noGrp="1"/>
          </p:cNvSpPr>
          <p:nvPr>
            <p:ph idx="1"/>
          </p:nvPr>
        </p:nvSpPr>
        <p:spPr>
          <a:xfrm>
            <a:off x="152400" y="152400"/>
            <a:ext cx="8839200" cy="6553200"/>
          </a:xfrm>
        </p:spPr>
        <p:txBody>
          <a:bodyPr>
            <a:normAutofit fontScale="70000" lnSpcReduction="20000"/>
          </a:bodyPr>
          <a:lstStyle/>
          <a:p>
            <a:pPr algn="just"/>
            <a:r>
              <a:rPr lang="ru-RU" dirty="0"/>
              <a:t>Мањи негативни утицаји које је могуће очекивати реализацијом планских решења су ограниченог интензитета и просторних размера, што је потврђено кроз вишекритеријумску евалуацију планских решења. </a:t>
            </a:r>
          </a:p>
          <a:p>
            <a:pPr algn="just"/>
            <a:r>
              <a:rPr lang="ru-RU" dirty="0"/>
              <a:t>Посебан допринос види се у односу на социо-економске циљеве СПУ који ће реализацијом предметног плана бити значајно изражени. </a:t>
            </a:r>
          </a:p>
          <a:p>
            <a:pPr algn="just"/>
            <a:r>
              <a:rPr lang="ru-RU" b="1" dirty="0"/>
              <a:t>Планска концепција базира се на заштити простора и очувању квалитета животне средине, укључујући природну средину и културна добра. </a:t>
            </a:r>
          </a:p>
          <a:p>
            <a:pPr algn="just"/>
            <a:endParaRPr lang="ru-RU" b="1" dirty="0"/>
          </a:p>
          <a:p>
            <a:pPr algn="just"/>
            <a:r>
              <a:rPr lang="ru-RU" b="1" dirty="0"/>
              <a:t>Закључак Извештаја о стратешкој процени утицаја је да су Планом генералне регулације Пожаревац 3 и Извештајем о стратешкој процени утицаја на животну средину, анализирани могући утицаји планираних намена и предвидеђене одговарајуће планске смернице заштите и мере мониторинга, како би планиране активности биле у функцији реализације циљева одрживог развоја на предметном простору. У том контексту, предметни План генералне регулације сматра се у целости прихватљивим са аспекта могућих утицаја на животну средину.</a:t>
            </a:r>
            <a:endParaRPr lang="en-US" b="1" dirty="0"/>
          </a:p>
        </p:txBody>
      </p:sp>
    </p:spTree>
    <p:extLst>
      <p:ext uri="{BB962C8B-B14F-4D97-AF65-F5344CB8AC3E}">
        <p14:creationId xmlns:p14="http://schemas.microsoft.com/office/powerpoint/2010/main" val="16956930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457200"/>
          </a:xfrm>
        </p:spPr>
        <p:txBody>
          <a:bodyPr>
            <a:noAutofit/>
          </a:bodyPr>
          <a:lstStyle/>
          <a:p>
            <a:pPr lvl="1" algn="ctr" rtl="0">
              <a:spcBef>
                <a:spcPct val="0"/>
              </a:spcBef>
            </a:pPr>
            <a:r>
              <a:rPr lang="sr-Cyrl-RS" sz="2800" b="1" dirty="0"/>
              <a:t>ОБУХВАТ ПЛАНА</a:t>
            </a:r>
            <a:endParaRPr lang="en-US" sz="2800" dirty="0"/>
          </a:p>
        </p:txBody>
      </p:sp>
      <p:sp>
        <p:nvSpPr>
          <p:cNvPr id="3" name="Content Placeholder 2"/>
          <p:cNvSpPr>
            <a:spLocks noGrp="1"/>
          </p:cNvSpPr>
          <p:nvPr>
            <p:ph idx="1"/>
          </p:nvPr>
        </p:nvSpPr>
        <p:spPr>
          <a:xfrm>
            <a:off x="228600" y="762000"/>
            <a:ext cx="8458200" cy="5867400"/>
          </a:xfrm>
        </p:spPr>
        <p:txBody>
          <a:bodyPr>
            <a:normAutofit/>
          </a:bodyPr>
          <a:lstStyle/>
          <a:p>
            <a:endParaRPr lang="en-US" sz="1600" dirty="0"/>
          </a:p>
          <a:p>
            <a:endParaRPr lang="en-US" sz="1600" dirty="0"/>
          </a:p>
          <a:p>
            <a:endParaRPr lang="en-US" sz="1600" dirty="0"/>
          </a:p>
          <a:p>
            <a:endParaRPr lang="en-US" sz="1600" dirty="0"/>
          </a:p>
          <a:p>
            <a:endParaRPr lang="en-US" sz="1600" dirty="0"/>
          </a:p>
          <a:p>
            <a:endParaRPr lang="en-US" sz="1600" dirty="0"/>
          </a:p>
          <a:p>
            <a:endParaRPr lang="en-US" sz="1600" dirty="0"/>
          </a:p>
          <a:p>
            <a:endParaRPr lang="en-US" sz="1600" dirty="0"/>
          </a:p>
          <a:p>
            <a:endParaRPr lang="en-US" sz="1600" dirty="0"/>
          </a:p>
          <a:p>
            <a:endParaRPr lang="en-US" sz="1600" dirty="0"/>
          </a:p>
          <a:p>
            <a:endParaRPr lang="en-US" sz="1600" dirty="0"/>
          </a:p>
          <a:p>
            <a:endParaRPr lang="en-US" sz="1600" dirty="0"/>
          </a:p>
          <a:p>
            <a:endParaRPr lang="en-US" sz="1600" dirty="0"/>
          </a:p>
          <a:p>
            <a:endParaRPr lang="en-US" sz="1600" dirty="0"/>
          </a:p>
          <a:p>
            <a:endParaRPr lang="en-US" sz="1600" dirty="0"/>
          </a:p>
          <a:p>
            <a:endParaRPr lang="en-US" sz="1600" dirty="0"/>
          </a:p>
          <a:p>
            <a:pPr marL="0" indent="0">
              <a:buNone/>
            </a:pPr>
            <a:endParaRPr lang="sr-Cyrl-RS" sz="1600" dirty="0"/>
          </a:p>
          <a:p>
            <a:pPr marL="0" indent="0">
              <a:buNone/>
            </a:pPr>
            <a:r>
              <a:rPr lang="sr-Cyrl-RS" sz="1800" dirty="0"/>
              <a:t>Планско подручје</a:t>
            </a:r>
            <a:r>
              <a:rPr lang="en-US" sz="1800" dirty="0"/>
              <a:t> </a:t>
            </a:r>
            <a:r>
              <a:rPr lang="sr-Cyrl-RS" sz="1800" dirty="0"/>
              <a:t>је укупне </a:t>
            </a:r>
            <a:r>
              <a:rPr lang="ru-RU" sz="1800" dirty="0"/>
              <a:t>површине око 94</a:t>
            </a:r>
            <a:r>
              <a:rPr lang="sr-Cyrl-RS" sz="1800" dirty="0"/>
              <a:t>7</a:t>
            </a:r>
            <a:r>
              <a:rPr lang="ru-RU" sz="1800" dirty="0"/>
              <a:t>,50 </a:t>
            </a:r>
            <a:r>
              <a:rPr lang="sr-Latn-RS" sz="1800" dirty="0"/>
              <a:t>h</a:t>
            </a:r>
            <a:r>
              <a:rPr lang="ru-RU" sz="1800" dirty="0"/>
              <a:t>а </a:t>
            </a:r>
            <a:r>
              <a:rPr lang="sr-Cyrl-RS" sz="1800" dirty="0"/>
              <a:t>на територији Града Пожаревца</a:t>
            </a:r>
            <a:br>
              <a:rPr lang="sr-Cyrl-RS" sz="1800" dirty="0"/>
            </a:br>
            <a:r>
              <a:rPr lang="sr-Cyrl-RS" sz="1800" dirty="0"/>
              <a:t>(КО </a:t>
            </a:r>
            <a:r>
              <a:rPr lang="ru-RU" sz="1800" dirty="0"/>
              <a:t>Пожаревац и </a:t>
            </a:r>
            <a:r>
              <a:rPr lang="sr-Cyrl-RS" sz="1800" dirty="0"/>
              <a:t>КО </a:t>
            </a:r>
            <a:r>
              <a:rPr lang="ru-RU" sz="1800" dirty="0"/>
              <a:t>Драговац)</a:t>
            </a:r>
            <a:r>
              <a:rPr lang="sr-Cyrl-RS" sz="1800" dirty="0"/>
              <a:t>.</a:t>
            </a:r>
          </a:p>
        </p:txBody>
      </p:sp>
      <p:pic>
        <p:nvPicPr>
          <p:cNvPr id="4"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8200" y="612422"/>
            <a:ext cx="7543800" cy="4744926"/>
          </a:xfrm>
          <a:prstGeom prst="rect">
            <a:avLst/>
          </a:prstGeom>
        </p:spPr>
      </p:pic>
    </p:spTree>
    <p:extLst>
      <p:ext uri="{BB962C8B-B14F-4D97-AF65-F5344CB8AC3E}">
        <p14:creationId xmlns:p14="http://schemas.microsoft.com/office/powerpoint/2010/main" val="38228272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6200"/>
            <a:ext cx="8229600" cy="487362"/>
          </a:xfrm>
        </p:spPr>
        <p:txBody>
          <a:bodyPr>
            <a:noAutofit/>
          </a:bodyPr>
          <a:lstStyle/>
          <a:p>
            <a:r>
              <a:rPr lang="sr-Cyrl-RS" sz="3200" b="1" dirty="0"/>
              <a:t>ПОСТОЈЕЋЕ СТАЊЕ</a:t>
            </a:r>
            <a:endParaRPr lang="en-US" sz="3200" dirty="0"/>
          </a:p>
        </p:txBody>
      </p:sp>
      <p:sp>
        <p:nvSpPr>
          <p:cNvPr id="5" name="Content Placeholder 4"/>
          <p:cNvSpPr>
            <a:spLocks noGrp="1"/>
          </p:cNvSpPr>
          <p:nvPr>
            <p:ph sz="half" idx="1"/>
          </p:nvPr>
        </p:nvSpPr>
        <p:spPr>
          <a:xfrm>
            <a:off x="228600" y="914400"/>
            <a:ext cx="4267200" cy="5791200"/>
          </a:xfrm>
        </p:spPr>
        <p:txBody>
          <a:bodyPr>
            <a:normAutofit lnSpcReduction="10000"/>
          </a:bodyPr>
          <a:lstStyle/>
          <a:p>
            <a:r>
              <a:rPr lang="sr-Cyrl-RS" sz="1800" dirty="0"/>
              <a:t>Доминира</a:t>
            </a:r>
            <a:r>
              <a:rPr lang="en-US" sz="1800" dirty="0"/>
              <a:t>j</a:t>
            </a:r>
            <a:r>
              <a:rPr lang="ru-RU" sz="1800" dirty="0"/>
              <a:t>у пољопривредне површине (</a:t>
            </a:r>
            <a:r>
              <a:rPr lang="sr-Cyrl-RS" sz="1800" dirty="0"/>
              <a:t>око</a:t>
            </a:r>
            <a:r>
              <a:rPr lang="ru-RU" sz="1800" dirty="0"/>
              <a:t> 6</a:t>
            </a:r>
            <a:r>
              <a:rPr lang="sr-Cyrl-RS" sz="1800" dirty="0"/>
              <a:t>5</a:t>
            </a:r>
            <a:r>
              <a:rPr lang="ru-RU" sz="1800" dirty="0"/>
              <a:t>%</a:t>
            </a:r>
            <a:r>
              <a:rPr lang="sr-Cyrl-RS" sz="1800" dirty="0"/>
              <a:t>)</a:t>
            </a:r>
          </a:p>
          <a:p>
            <a:r>
              <a:rPr lang="sr-Cyrl-RS" sz="1800" dirty="0"/>
              <a:t>Комплекс Ергеле „Љ</a:t>
            </a:r>
            <a:r>
              <a:rPr lang="ru-RU" sz="1800" dirty="0"/>
              <a:t>у</a:t>
            </a:r>
            <a:r>
              <a:rPr lang="sr-Cyrl-RS" sz="1800" dirty="0"/>
              <a:t>бичево“ и водоизвориште „Кључ“ са заштитним зонама</a:t>
            </a:r>
          </a:p>
          <a:p>
            <a:r>
              <a:rPr lang="sr-Cyrl-RS" sz="1800" dirty="0"/>
              <a:t>Шуме и остало зеленило - око комплекса Ергеле „Љубичево“, изворишта „Кључ“ и пор</a:t>
            </a:r>
            <a:r>
              <a:rPr lang="en-US" sz="1800" dirty="0"/>
              <a:t>e</a:t>
            </a:r>
            <a:r>
              <a:rPr lang="sr-Cyrl-RS" sz="1800" dirty="0"/>
              <a:t>д обала реке Велике Мораве</a:t>
            </a:r>
          </a:p>
          <a:p>
            <a:r>
              <a:rPr lang="sr-Cyrl-RS" sz="1800" dirty="0"/>
              <a:t>Простр</a:t>
            </a:r>
            <a:r>
              <a:rPr lang="en-US" sz="1800" dirty="0"/>
              <a:t>a</a:t>
            </a:r>
            <a:r>
              <a:rPr lang="sr-Cyrl-RS" sz="1800" dirty="0"/>
              <a:t>ну површину заузима река Велика Морава са десном обалом и одбрамбеним насипом. </a:t>
            </a:r>
          </a:p>
          <a:p>
            <a:r>
              <a:rPr lang="sr-Cyrl-RS" sz="1800" dirty="0"/>
              <a:t>Н</a:t>
            </a:r>
            <a:r>
              <a:rPr lang="en-US" sz="1800" dirty="0" err="1"/>
              <a:t>асеље</a:t>
            </a:r>
            <a:r>
              <a:rPr lang="en-US" sz="1800" dirty="0"/>
              <a:t> </a:t>
            </a:r>
            <a:r>
              <a:rPr lang="en-US" sz="1800" dirty="0" err="1"/>
              <a:t>Љубичево</a:t>
            </a:r>
            <a:r>
              <a:rPr lang="en-US" sz="1800" dirty="0"/>
              <a:t> и </a:t>
            </a:r>
            <a:r>
              <a:rPr lang="en-US" sz="1800" dirty="0" err="1"/>
              <a:t>неколико</a:t>
            </a:r>
            <a:r>
              <a:rPr lang="en-US" sz="1800" dirty="0"/>
              <a:t> </a:t>
            </a:r>
            <a:r>
              <a:rPr lang="en-US" sz="1800" dirty="0" err="1"/>
              <a:t>мањих</a:t>
            </a:r>
            <a:r>
              <a:rPr lang="en-US" sz="1800" dirty="0"/>
              <a:t> </a:t>
            </a:r>
            <a:r>
              <a:rPr lang="en-US" sz="1800" dirty="0" err="1"/>
              <a:t>стамбених</a:t>
            </a:r>
            <a:r>
              <a:rPr lang="en-US" sz="1800" dirty="0"/>
              <a:t> </a:t>
            </a:r>
            <a:r>
              <a:rPr lang="en-US" sz="1800" dirty="0" err="1"/>
              <a:t>групација</a:t>
            </a:r>
            <a:endParaRPr lang="sr-Cyrl-RS" sz="1800" dirty="0"/>
          </a:p>
          <a:p>
            <a:r>
              <a:rPr lang="en-US" sz="1800" dirty="0" err="1"/>
              <a:t>Постојећи</a:t>
            </a:r>
            <a:r>
              <a:rPr lang="en-US" sz="1800" dirty="0"/>
              <a:t> </a:t>
            </a:r>
            <a:r>
              <a:rPr lang="en-US" sz="1800" dirty="0" err="1"/>
              <a:t>садржаји</a:t>
            </a:r>
            <a:r>
              <a:rPr lang="en-US" sz="1800" dirty="0"/>
              <a:t> </a:t>
            </a:r>
            <a:r>
              <a:rPr lang="en-US" sz="1800" dirty="0" err="1"/>
              <a:t>из</a:t>
            </a:r>
            <a:r>
              <a:rPr lang="en-US" sz="1800" dirty="0"/>
              <a:t> </a:t>
            </a:r>
            <a:r>
              <a:rPr lang="en-US" sz="1800" dirty="0" err="1"/>
              <a:t>области</a:t>
            </a:r>
            <a:r>
              <a:rPr lang="en-US" sz="1800" dirty="0"/>
              <a:t> </a:t>
            </a:r>
            <a:r>
              <a:rPr lang="en-US" sz="1800" dirty="0" err="1"/>
              <a:t>пословања</a:t>
            </a:r>
            <a:r>
              <a:rPr lang="en-US" sz="1800" dirty="0"/>
              <a:t>, </a:t>
            </a:r>
            <a:r>
              <a:rPr lang="en-US" sz="1800" dirty="0" err="1"/>
              <a:t>укључујући</a:t>
            </a:r>
            <a:r>
              <a:rPr lang="en-US" sz="1800" dirty="0"/>
              <a:t> </a:t>
            </a:r>
            <a:r>
              <a:rPr lang="en-US" sz="1800" dirty="0" err="1"/>
              <a:t>производњу</a:t>
            </a:r>
            <a:r>
              <a:rPr lang="en-US" sz="1800" dirty="0"/>
              <a:t> и </a:t>
            </a:r>
            <a:r>
              <a:rPr lang="en-US" sz="1800" dirty="0" err="1"/>
              <a:t>услуге</a:t>
            </a:r>
            <a:r>
              <a:rPr lang="en-US" sz="1800" dirty="0"/>
              <a:t>, </a:t>
            </a:r>
            <a:r>
              <a:rPr lang="en-US" sz="1800" dirty="0" err="1"/>
              <a:t>налазе</a:t>
            </a:r>
            <a:r>
              <a:rPr lang="en-US" sz="1800" dirty="0"/>
              <a:t> </a:t>
            </a:r>
            <a:r>
              <a:rPr lang="en-US" sz="1800" dirty="0" err="1"/>
              <a:t>се</a:t>
            </a:r>
            <a:r>
              <a:rPr lang="en-US" sz="1800" dirty="0"/>
              <a:t> </a:t>
            </a:r>
            <a:r>
              <a:rPr lang="en-US" sz="1800" dirty="0" err="1"/>
              <a:t>непосредно</a:t>
            </a:r>
            <a:r>
              <a:rPr lang="en-US" sz="1800" dirty="0"/>
              <a:t> </a:t>
            </a:r>
            <a:r>
              <a:rPr lang="en-US" sz="1800" dirty="0" err="1"/>
              <a:t>поред</a:t>
            </a:r>
            <a:r>
              <a:rPr lang="en-US" sz="1800" dirty="0"/>
              <a:t> и </a:t>
            </a:r>
            <a:r>
              <a:rPr lang="en-US" sz="1800" dirty="0" err="1"/>
              <a:t>са</a:t>
            </a:r>
            <a:r>
              <a:rPr lang="en-US" sz="1800" dirty="0"/>
              <a:t> </a:t>
            </a:r>
            <a:r>
              <a:rPr lang="en-US" sz="1900" dirty="0" err="1"/>
              <a:t>директним</a:t>
            </a:r>
            <a:r>
              <a:rPr lang="en-US" sz="1900" dirty="0"/>
              <a:t> </a:t>
            </a:r>
            <a:r>
              <a:rPr lang="en-US" sz="1900" dirty="0" err="1"/>
              <a:t>прикључењем</a:t>
            </a:r>
            <a:r>
              <a:rPr lang="en-US" sz="1900" dirty="0"/>
              <a:t> </a:t>
            </a:r>
            <a:r>
              <a:rPr lang="en-US" sz="1900" dirty="0" err="1"/>
              <a:t>на</a:t>
            </a:r>
            <a:r>
              <a:rPr lang="en-US" sz="1900" dirty="0"/>
              <a:t> </a:t>
            </a:r>
            <a:r>
              <a:rPr lang="en-US" sz="1900" dirty="0" err="1"/>
              <a:t>државни</a:t>
            </a:r>
            <a:r>
              <a:rPr lang="en-US" sz="1900" dirty="0"/>
              <a:t> </a:t>
            </a:r>
            <a:r>
              <a:rPr lang="en-US" sz="1900" dirty="0" err="1"/>
              <a:t>пут</a:t>
            </a:r>
            <a:r>
              <a:rPr lang="en-US" sz="1900" dirty="0"/>
              <a:t> </a:t>
            </a:r>
            <a:r>
              <a:rPr lang="ru-RU" sz="1900" dirty="0"/>
              <a:t>ДП IМ реда број 7, односно </a:t>
            </a:r>
            <a:r>
              <a:rPr lang="en-US" sz="1900" dirty="0"/>
              <a:t>ДП </a:t>
            </a:r>
            <a:r>
              <a:rPr lang="sr-Latn-RS" sz="1900" dirty="0"/>
              <a:t>I</a:t>
            </a:r>
            <a:r>
              <a:rPr lang="en-US" sz="1900" dirty="0"/>
              <a:t>Б </a:t>
            </a:r>
            <a:r>
              <a:rPr lang="en-US" sz="1900" dirty="0" err="1"/>
              <a:t>реда</a:t>
            </a:r>
            <a:r>
              <a:rPr lang="en-US" sz="1900" dirty="0"/>
              <a:t> </a:t>
            </a:r>
            <a:r>
              <a:rPr lang="en-US" sz="1900" dirty="0" err="1"/>
              <a:t>број</a:t>
            </a:r>
            <a:r>
              <a:rPr lang="en-US" sz="1900" dirty="0"/>
              <a:t> 33</a:t>
            </a:r>
            <a:r>
              <a:rPr lang="sr-Cyrl-RS" sz="1900" dirty="0"/>
              <a:t> </a:t>
            </a:r>
          </a:p>
        </p:txBody>
      </p:sp>
      <p:sp>
        <p:nvSpPr>
          <p:cNvPr id="12" name="Rectangle 11"/>
          <p:cNvSpPr/>
          <p:nvPr/>
        </p:nvSpPr>
        <p:spPr>
          <a:xfrm>
            <a:off x="4551872" y="762000"/>
            <a:ext cx="4419600" cy="2111347"/>
          </a:xfrm>
          <a:prstGeom prst="rect">
            <a:avLst/>
          </a:prstGeom>
        </p:spPr>
        <p:txBody>
          <a:bodyPr wrap="square">
            <a:spAutoFit/>
          </a:bodyPr>
          <a:lstStyle/>
          <a:p>
            <a:pPr marL="342900" lvl="0" indent="-342900">
              <a:spcBef>
                <a:spcPct val="20000"/>
              </a:spcBef>
              <a:buFont typeface="Arial" pitchFamily="34" charset="0"/>
              <a:buChar char="•"/>
            </a:pPr>
            <a:r>
              <a:rPr lang="ru-RU" sz="1600" dirty="0"/>
              <a:t>Добра која уживају претходну заштиту су: </a:t>
            </a:r>
            <a:br>
              <a:rPr lang="en-US" sz="1600" dirty="0"/>
            </a:br>
            <a:r>
              <a:rPr lang="ru-RU" sz="1600" dirty="0"/>
              <a:t>Комплекс ергеле Љубичево и  Љубичевски железнички мост.</a:t>
            </a:r>
            <a:endParaRPr lang="en-US" sz="1600" dirty="0">
              <a:solidFill>
                <a:prstClr val="black"/>
              </a:solidFill>
            </a:endParaRPr>
          </a:p>
          <a:p>
            <a:pPr marL="342900" lvl="0" indent="-342900">
              <a:spcBef>
                <a:spcPct val="20000"/>
              </a:spcBef>
              <a:buFont typeface="Arial" pitchFamily="34" charset="0"/>
              <a:buChar char="•"/>
            </a:pPr>
            <a:r>
              <a:rPr lang="ru-RU" sz="1600" dirty="0">
                <a:solidFill>
                  <a:prstClr val="black"/>
                </a:solidFill>
              </a:rPr>
              <a:t>Део пољопривредног земљишта у западном делу (брањеног) подручја заузет је за експлоатацију шљунка и песка, као и део приобаља Велике Мораве у небрањеном делу</a:t>
            </a:r>
            <a:endParaRPr lang="en-US" sz="1600" dirty="0">
              <a:solidFill>
                <a:prstClr val="black"/>
              </a:solidFill>
            </a:endParaRPr>
          </a:p>
        </p:txBody>
      </p:sp>
      <p:sp>
        <p:nvSpPr>
          <p:cNvPr id="9" name="Content Placeholder 8">
            <a:extLst>
              <a:ext uri="{FF2B5EF4-FFF2-40B4-BE49-F238E27FC236}">
                <a16:creationId xmlns:a16="http://schemas.microsoft.com/office/drawing/2014/main" id="{364B746A-36C0-CEAA-4EE4-E17CD44667CD}"/>
              </a:ext>
            </a:extLst>
          </p:cNvPr>
          <p:cNvSpPr>
            <a:spLocks noGrp="1"/>
          </p:cNvSpPr>
          <p:nvPr>
            <p:ph sz="half" idx="2"/>
          </p:nvPr>
        </p:nvSpPr>
        <p:spPr>
          <a:xfrm>
            <a:off x="9902825" y="4468784"/>
            <a:ext cx="4038600" cy="4525963"/>
          </a:xfrm>
        </p:spPr>
        <p:txBody>
          <a:bodyPr/>
          <a:lstStyle/>
          <a:p>
            <a:endParaRPr lang="en-US" dirty="0"/>
          </a:p>
          <a:p>
            <a:endParaRPr lang="en-US" dirty="0"/>
          </a:p>
          <a:p>
            <a:endParaRPr lang="en-US" dirty="0"/>
          </a:p>
        </p:txBody>
      </p:sp>
      <p:pic>
        <p:nvPicPr>
          <p:cNvPr id="1026" name="Picture 1">
            <a:extLst>
              <a:ext uri="{FF2B5EF4-FFF2-40B4-BE49-F238E27FC236}">
                <a16:creationId xmlns:a16="http://schemas.microsoft.com/office/drawing/2014/main" id="{3ECAC62A-2A42-5291-B577-B17E445E74B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l="42204" t="18362" r="3915" b="13464"/>
          <a:stretch>
            <a:fillRect/>
          </a:stretch>
        </p:blipFill>
        <p:spPr bwMode="auto">
          <a:xfrm>
            <a:off x="5257800" y="2873347"/>
            <a:ext cx="3201988" cy="228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565790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7200" y="76200"/>
            <a:ext cx="8229600" cy="487362"/>
          </a:xfrm>
        </p:spPr>
        <p:txBody>
          <a:bodyPr>
            <a:noAutofit/>
          </a:bodyPr>
          <a:lstStyle/>
          <a:p>
            <a:r>
              <a:rPr lang="sr-Cyrl-RS" sz="3200" b="1" dirty="0"/>
              <a:t>ПОСТОЈЕЋЕ СТАЊЕ</a:t>
            </a:r>
            <a:endParaRPr lang="en-US" sz="3200" dirty="0"/>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3784" y="1447800"/>
            <a:ext cx="8603016" cy="4629804"/>
          </a:xfrm>
        </p:spPr>
      </p:pic>
    </p:spTree>
    <p:extLst>
      <p:ext uri="{BB962C8B-B14F-4D97-AF65-F5344CB8AC3E}">
        <p14:creationId xmlns:p14="http://schemas.microsoft.com/office/powerpoint/2010/main" val="9890470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469569905"/>
              </p:ext>
            </p:extLst>
          </p:nvPr>
        </p:nvGraphicFramePr>
        <p:xfrm>
          <a:off x="304800" y="990587"/>
          <a:ext cx="8610599" cy="5257812"/>
        </p:xfrm>
        <a:graphic>
          <a:graphicData uri="http://schemas.openxmlformats.org/drawingml/2006/table">
            <a:tbl>
              <a:tblPr firstRow="1" firstCol="1" bandRow="1">
                <a:tableStyleId>{5C22544A-7EE6-4342-B048-85BDC9FD1C3A}</a:tableStyleId>
              </a:tblPr>
              <a:tblGrid>
                <a:gridCol w="6125106">
                  <a:extLst>
                    <a:ext uri="{9D8B030D-6E8A-4147-A177-3AD203B41FA5}">
                      <a16:colId xmlns:a16="http://schemas.microsoft.com/office/drawing/2014/main" val="20000"/>
                    </a:ext>
                  </a:extLst>
                </a:gridCol>
                <a:gridCol w="2485493">
                  <a:extLst>
                    <a:ext uri="{9D8B030D-6E8A-4147-A177-3AD203B41FA5}">
                      <a16:colId xmlns:a16="http://schemas.microsoft.com/office/drawing/2014/main" val="20001"/>
                    </a:ext>
                  </a:extLst>
                </a:gridCol>
              </a:tblGrid>
              <a:tr h="250372">
                <a:tc>
                  <a:txBody>
                    <a:bodyPr/>
                    <a:lstStyle/>
                    <a:p>
                      <a:pPr indent="419100" algn="just">
                        <a:spcAft>
                          <a:spcPts val="600"/>
                        </a:spcAft>
                      </a:pPr>
                      <a:r>
                        <a:rPr lang="sr-Cyrl-RS" sz="1000" dirty="0">
                          <a:effectLst/>
                        </a:rPr>
                        <a:t>Намена  простора</a:t>
                      </a:r>
                      <a:endParaRPr lang="en-US" sz="1000" dirty="0">
                        <a:effectLst/>
                        <a:latin typeface="Times New Roman"/>
                        <a:ea typeface="Times New Roman"/>
                      </a:endParaRPr>
                    </a:p>
                  </a:txBody>
                  <a:tcPr marL="68580" marR="68580" marT="0" marB="0"/>
                </a:tc>
                <a:tc>
                  <a:txBody>
                    <a:bodyPr/>
                    <a:lstStyle/>
                    <a:p>
                      <a:pPr indent="419100" algn="just">
                        <a:spcAft>
                          <a:spcPts val="600"/>
                        </a:spcAft>
                      </a:pPr>
                      <a:r>
                        <a:rPr lang="sr-Cyrl-RS" sz="1000">
                          <a:effectLst/>
                        </a:rPr>
                        <a:t>Површина (ha)</a:t>
                      </a:r>
                      <a:endParaRPr lang="en-US" sz="1000">
                        <a:effectLst/>
                        <a:latin typeface="Times New Roman"/>
                        <a:ea typeface="Times New Roman"/>
                      </a:endParaRPr>
                    </a:p>
                  </a:txBody>
                  <a:tcPr marL="68580" marR="68580" marT="0" marB="0"/>
                </a:tc>
                <a:extLst>
                  <a:ext uri="{0D108BD9-81ED-4DB2-BD59-A6C34878D82A}">
                    <a16:rowId xmlns:a16="http://schemas.microsoft.com/office/drawing/2014/main" val="10000"/>
                  </a:ext>
                </a:extLst>
              </a:tr>
              <a:tr h="250372">
                <a:tc>
                  <a:txBody>
                    <a:bodyPr/>
                    <a:lstStyle/>
                    <a:p>
                      <a:pPr indent="419100" algn="just">
                        <a:spcAft>
                          <a:spcPts val="600"/>
                        </a:spcAft>
                      </a:pPr>
                      <a:r>
                        <a:rPr lang="sr-Cyrl-RS" sz="1000" dirty="0">
                          <a:effectLst/>
                        </a:rPr>
                        <a:t>А. ПОВРШИНЕ СА ЈАВНОМ НАМЕНОМ</a:t>
                      </a:r>
                      <a:endParaRPr lang="en-US" sz="1000" dirty="0">
                        <a:effectLst/>
                        <a:latin typeface="Times New Roman"/>
                        <a:ea typeface="Times New Roman"/>
                      </a:endParaRPr>
                    </a:p>
                  </a:txBody>
                  <a:tcPr marL="68580" marR="68580" marT="0" marB="0">
                    <a:solidFill>
                      <a:srgbClr val="92D050"/>
                    </a:solidFill>
                  </a:tcPr>
                </a:tc>
                <a:tc>
                  <a:txBody>
                    <a:bodyPr/>
                    <a:lstStyle/>
                    <a:p>
                      <a:pPr indent="419100" algn="just">
                        <a:spcAft>
                          <a:spcPts val="600"/>
                        </a:spcAft>
                      </a:pPr>
                      <a:r>
                        <a:rPr lang="sr-Cyrl-RS" sz="1000" dirty="0">
                          <a:effectLst/>
                        </a:rPr>
                        <a:t>399,52</a:t>
                      </a:r>
                      <a:endParaRPr lang="en-US" sz="1000" dirty="0">
                        <a:effectLst/>
                        <a:latin typeface="Times New Roman"/>
                        <a:ea typeface="Times New Roman"/>
                      </a:endParaRPr>
                    </a:p>
                  </a:txBody>
                  <a:tcPr marL="68580" marR="68580" marT="0" marB="0">
                    <a:solidFill>
                      <a:srgbClr val="92D050"/>
                    </a:solidFill>
                  </a:tcPr>
                </a:tc>
                <a:extLst>
                  <a:ext uri="{0D108BD9-81ED-4DB2-BD59-A6C34878D82A}">
                    <a16:rowId xmlns:a16="http://schemas.microsoft.com/office/drawing/2014/main" val="10001"/>
                  </a:ext>
                </a:extLst>
              </a:tr>
              <a:tr h="250372">
                <a:tc>
                  <a:txBody>
                    <a:bodyPr/>
                    <a:lstStyle/>
                    <a:p>
                      <a:pPr indent="419100" algn="just">
                        <a:spcAft>
                          <a:spcPts val="600"/>
                        </a:spcAft>
                      </a:pPr>
                      <a:r>
                        <a:rPr lang="sr-Cyrl-RS" sz="1000">
                          <a:effectLst/>
                        </a:rPr>
                        <a:t>река Велика Морава  </a:t>
                      </a:r>
                      <a:endParaRPr lang="en-US" sz="1000">
                        <a:effectLst/>
                        <a:latin typeface="Times New Roman"/>
                        <a:ea typeface="Times New Roman"/>
                      </a:endParaRPr>
                    </a:p>
                  </a:txBody>
                  <a:tcPr marL="68580" marR="68580" marT="0" marB="0"/>
                </a:tc>
                <a:tc>
                  <a:txBody>
                    <a:bodyPr/>
                    <a:lstStyle/>
                    <a:p>
                      <a:pPr indent="419100" algn="just">
                        <a:spcAft>
                          <a:spcPts val="600"/>
                        </a:spcAft>
                      </a:pPr>
                      <a:r>
                        <a:rPr lang="sr-Cyrl-RS" sz="1000">
                          <a:effectLst/>
                        </a:rPr>
                        <a:t>14,08</a:t>
                      </a:r>
                      <a:endParaRPr lang="en-US" sz="1000">
                        <a:effectLst/>
                        <a:latin typeface="Times New Roman"/>
                        <a:ea typeface="Times New Roman"/>
                      </a:endParaRPr>
                    </a:p>
                  </a:txBody>
                  <a:tcPr marL="68580" marR="68580" marT="0" marB="0"/>
                </a:tc>
                <a:extLst>
                  <a:ext uri="{0D108BD9-81ED-4DB2-BD59-A6C34878D82A}">
                    <a16:rowId xmlns:a16="http://schemas.microsoft.com/office/drawing/2014/main" val="10002"/>
                  </a:ext>
                </a:extLst>
              </a:tr>
              <a:tr h="250372">
                <a:tc>
                  <a:txBody>
                    <a:bodyPr/>
                    <a:lstStyle/>
                    <a:p>
                      <a:pPr indent="419100" algn="just">
                        <a:spcAft>
                          <a:spcPts val="600"/>
                        </a:spcAft>
                      </a:pPr>
                      <a:r>
                        <a:rPr lang="sr-Cyrl-RS" sz="1000">
                          <a:effectLst/>
                        </a:rPr>
                        <a:t>одбрамбени насип и одржавање насипа</a:t>
                      </a:r>
                      <a:endParaRPr lang="en-US" sz="1000">
                        <a:effectLst/>
                        <a:latin typeface="Times New Roman"/>
                        <a:ea typeface="Times New Roman"/>
                      </a:endParaRPr>
                    </a:p>
                  </a:txBody>
                  <a:tcPr marL="68580" marR="68580" marT="0" marB="0"/>
                </a:tc>
                <a:tc>
                  <a:txBody>
                    <a:bodyPr/>
                    <a:lstStyle/>
                    <a:p>
                      <a:pPr indent="419100" algn="just">
                        <a:spcAft>
                          <a:spcPts val="600"/>
                        </a:spcAft>
                      </a:pPr>
                      <a:r>
                        <a:rPr lang="sr-Cyrl-RS" sz="1000">
                          <a:effectLst/>
                        </a:rPr>
                        <a:t>2</a:t>
                      </a:r>
                      <a:r>
                        <a:rPr lang="en-US" sz="1000">
                          <a:effectLst/>
                        </a:rPr>
                        <a:t>1</a:t>
                      </a:r>
                      <a:r>
                        <a:rPr lang="sr-Cyrl-RS" sz="1000">
                          <a:effectLst/>
                        </a:rPr>
                        <a:t>,1</a:t>
                      </a:r>
                      <a:r>
                        <a:rPr lang="en-US" sz="1000">
                          <a:effectLst/>
                        </a:rPr>
                        <a:t>0</a:t>
                      </a:r>
                      <a:endParaRPr lang="en-US" sz="1000">
                        <a:effectLst/>
                        <a:latin typeface="Times New Roman"/>
                        <a:ea typeface="Times New Roman"/>
                      </a:endParaRPr>
                    </a:p>
                  </a:txBody>
                  <a:tcPr marL="68580" marR="68580" marT="0" marB="0"/>
                </a:tc>
                <a:extLst>
                  <a:ext uri="{0D108BD9-81ED-4DB2-BD59-A6C34878D82A}">
                    <a16:rowId xmlns:a16="http://schemas.microsoft.com/office/drawing/2014/main" val="10003"/>
                  </a:ext>
                </a:extLst>
              </a:tr>
              <a:tr h="250372">
                <a:tc>
                  <a:txBody>
                    <a:bodyPr/>
                    <a:lstStyle/>
                    <a:p>
                      <a:pPr indent="419100" algn="just">
                        <a:spcAft>
                          <a:spcPts val="600"/>
                        </a:spcAft>
                      </a:pPr>
                      <a:r>
                        <a:rPr lang="sr-Cyrl-RS" sz="1000">
                          <a:effectLst/>
                        </a:rPr>
                        <a:t>површине у инундационом подручју </a:t>
                      </a:r>
                      <a:endParaRPr lang="en-US" sz="1000">
                        <a:effectLst/>
                        <a:latin typeface="Times New Roman"/>
                        <a:ea typeface="Times New Roman"/>
                      </a:endParaRPr>
                    </a:p>
                  </a:txBody>
                  <a:tcPr marL="68580" marR="68580" marT="0" marB="0"/>
                </a:tc>
                <a:tc>
                  <a:txBody>
                    <a:bodyPr/>
                    <a:lstStyle/>
                    <a:p>
                      <a:pPr indent="419100" algn="just">
                        <a:spcAft>
                          <a:spcPts val="600"/>
                        </a:spcAft>
                      </a:pPr>
                      <a:r>
                        <a:rPr lang="sr-Cyrl-RS" sz="1000">
                          <a:effectLst/>
                        </a:rPr>
                        <a:t>2</a:t>
                      </a:r>
                      <a:r>
                        <a:rPr lang="en-US" sz="1000">
                          <a:effectLst/>
                        </a:rPr>
                        <a:t>05</a:t>
                      </a:r>
                      <a:r>
                        <a:rPr lang="sr-Cyrl-RS" sz="1000">
                          <a:effectLst/>
                        </a:rPr>
                        <a:t>,</a:t>
                      </a:r>
                      <a:r>
                        <a:rPr lang="en-US" sz="1000">
                          <a:effectLst/>
                        </a:rPr>
                        <a:t>89</a:t>
                      </a:r>
                      <a:endParaRPr lang="en-US" sz="1000">
                        <a:effectLst/>
                        <a:latin typeface="Times New Roman"/>
                        <a:ea typeface="Times New Roman"/>
                      </a:endParaRPr>
                    </a:p>
                  </a:txBody>
                  <a:tcPr marL="68580" marR="68580" marT="0" marB="0"/>
                </a:tc>
                <a:extLst>
                  <a:ext uri="{0D108BD9-81ED-4DB2-BD59-A6C34878D82A}">
                    <a16:rowId xmlns:a16="http://schemas.microsoft.com/office/drawing/2014/main" val="10004"/>
                  </a:ext>
                </a:extLst>
              </a:tr>
              <a:tr h="250372">
                <a:tc>
                  <a:txBody>
                    <a:bodyPr/>
                    <a:lstStyle/>
                    <a:p>
                      <a:pPr indent="419100" algn="just">
                        <a:spcAft>
                          <a:spcPts val="600"/>
                        </a:spcAft>
                      </a:pPr>
                      <a:r>
                        <a:rPr lang="sr-Cyrl-RS" sz="1000">
                          <a:effectLst/>
                        </a:rPr>
                        <a:t>локација „Моравска лагуна“</a:t>
                      </a:r>
                      <a:endParaRPr lang="en-US" sz="1000">
                        <a:effectLst/>
                        <a:latin typeface="Times New Roman"/>
                        <a:ea typeface="Times New Roman"/>
                      </a:endParaRPr>
                    </a:p>
                  </a:txBody>
                  <a:tcPr marL="68580" marR="68580" marT="0" marB="0"/>
                </a:tc>
                <a:tc>
                  <a:txBody>
                    <a:bodyPr/>
                    <a:lstStyle/>
                    <a:p>
                      <a:pPr indent="419100" algn="just">
                        <a:spcAft>
                          <a:spcPts val="600"/>
                        </a:spcAft>
                      </a:pPr>
                      <a:r>
                        <a:rPr lang="sr-Cyrl-RS" sz="1000">
                          <a:effectLst/>
                        </a:rPr>
                        <a:t>0,81</a:t>
                      </a:r>
                      <a:endParaRPr lang="en-US" sz="1000">
                        <a:effectLst/>
                        <a:latin typeface="Times New Roman"/>
                        <a:ea typeface="Times New Roman"/>
                      </a:endParaRPr>
                    </a:p>
                  </a:txBody>
                  <a:tcPr marL="68580" marR="68580" marT="0" marB="0"/>
                </a:tc>
                <a:extLst>
                  <a:ext uri="{0D108BD9-81ED-4DB2-BD59-A6C34878D82A}">
                    <a16:rowId xmlns:a16="http://schemas.microsoft.com/office/drawing/2014/main" val="10005"/>
                  </a:ext>
                </a:extLst>
              </a:tr>
              <a:tr h="250372">
                <a:tc>
                  <a:txBody>
                    <a:bodyPr/>
                    <a:lstStyle/>
                    <a:p>
                      <a:pPr indent="419100" algn="just">
                        <a:spcAft>
                          <a:spcPts val="600"/>
                        </a:spcAft>
                      </a:pPr>
                      <a:r>
                        <a:rPr lang="sr-Cyrl-RS" sz="1000">
                          <a:effectLst/>
                        </a:rPr>
                        <a:t>водоизвориште „Кључ“ са заштитним појасом</a:t>
                      </a:r>
                      <a:endParaRPr lang="en-US" sz="1000">
                        <a:effectLst/>
                        <a:latin typeface="Times New Roman"/>
                        <a:ea typeface="Times New Roman"/>
                      </a:endParaRPr>
                    </a:p>
                  </a:txBody>
                  <a:tcPr marL="68580" marR="68580" marT="0" marB="0"/>
                </a:tc>
                <a:tc>
                  <a:txBody>
                    <a:bodyPr/>
                    <a:lstStyle/>
                    <a:p>
                      <a:pPr indent="419100" algn="just">
                        <a:spcAft>
                          <a:spcPts val="600"/>
                        </a:spcAft>
                      </a:pPr>
                      <a:r>
                        <a:rPr lang="sr-Cyrl-RS" sz="1000">
                          <a:effectLst/>
                        </a:rPr>
                        <a:t>69,08</a:t>
                      </a:r>
                      <a:endParaRPr lang="en-US" sz="1000">
                        <a:effectLst/>
                        <a:latin typeface="Times New Roman"/>
                        <a:ea typeface="Times New Roman"/>
                      </a:endParaRPr>
                    </a:p>
                  </a:txBody>
                  <a:tcPr marL="68580" marR="68580" marT="0" marB="0"/>
                </a:tc>
                <a:extLst>
                  <a:ext uri="{0D108BD9-81ED-4DB2-BD59-A6C34878D82A}">
                    <a16:rowId xmlns:a16="http://schemas.microsoft.com/office/drawing/2014/main" val="10006"/>
                  </a:ext>
                </a:extLst>
              </a:tr>
              <a:tr h="250372">
                <a:tc>
                  <a:txBody>
                    <a:bodyPr/>
                    <a:lstStyle/>
                    <a:p>
                      <a:pPr indent="419100" algn="just">
                        <a:spcAft>
                          <a:spcPts val="600"/>
                        </a:spcAft>
                      </a:pPr>
                      <a:r>
                        <a:rPr lang="sr-Cyrl-RS" sz="1000">
                          <a:effectLst/>
                        </a:rPr>
                        <a:t>саобраћајне површине</a:t>
                      </a:r>
                      <a:endParaRPr lang="en-US" sz="1000">
                        <a:effectLst/>
                        <a:latin typeface="Times New Roman"/>
                        <a:ea typeface="Times New Roman"/>
                      </a:endParaRPr>
                    </a:p>
                  </a:txBody>
                  <a:tcPr marL="68580" marR="68580" marT="0" marB="0"/>
                </a:tc>
                <a:tc>
                  <a:txBody>
                    <a:bodyPr/>
                    <a:lstStyle/>
                    <a:p>
                      <a:pPr indent="419100" algn="just">
                        <a:spcAft>
                          <a:spcPts val="600"/>
                        </a:spcAft>
                      </a:pPr>
                      <a:r>
                        <a:rPr lang="sr-Cyrl-RS" sz="1000">
                          <a:effectLst/>
                        </a:rPr>
                        <a:t>22,</a:t>
                      </a:r>
                      <a:r>
                        <a:rPr lang="en-US" sz="1000">
                          <a:effectLst/>
                        </a:rPr>
                        <a:t>9</a:t>
                      </a:r>
                      <a:r>
                        <a:rPr lang="sr-Cyrl-RS" sz="1000">
                          <a:effectLst/>
                        </a:rPr>
                        <a:t>0</a:t>
                      </a:r>
                      <a:endParaRPr lang="en-US" sz="1000">
                        <a:effectLst/>
                        <a:latin typeface="Times New Roman"/>
                        <a:ea typeface="Times New Roman"/>
                      </a:endParaRPr>
                    </a:p>
                  </a:txBody>
                  <a:tcPr marL="68580" marR="68580" marT="0" marB="0"/>
                </a:tc>
                <a:extLst>
                  <a:ext uri="{0D108BD9-81ED-4DB2-BD59-A6C34878D82A}">
                    <a16:rowId xmlns:a16="http://schemas.microsoft.com/office/drawing/2014/main" val="10007"/>
                  </a:ext>
                </a:extLst>
              </a:tr>
              <a:tr h="250372">
                <a:tc>
                  <a:txBody>
                    <a:bodyPr/>
                    <a:lstStyle/>
                    <a:p>
                      <a:pPr indent="419100" algn="just">
                        <a:spcAft>
                          <a:spcPts val="600"/>
                        </a:spcAft>
                      </a:pPr>
                      <a:r>
                        <a:rPr lang="sr-Cyrl-RS" sz="1000">
                          <a:effectLst/>
                        </a:rPr>
                        <a:t>потцелина Ергелa у комплексу „Љубичево“</a:t>
                      </a:r>
                      <a:endParaRPr lang="en-US" sz="1000">
                        <a:effectLst/>
                        <a:latin typeface="Times New Roman"/>
                        <a:ea typeface="Times New Roman"/>
                      </a:endParaRPr>
                    </a:p>
                  </a:txBody>
                  <a:tcPr marL="68580" marR="68580" marT="0" marB="0"/>
                </a:tc>
                <a:tc>
                  <a:txBody>
                    <a:bodyPr/>
                    <a:lstStyle/>
                    <a:p>
                      <a:pPr indent="419100" algn="just">
                        <a:spcAft>
                          <a:spcPts val="600"/>
                        </a:spcAft>
                      </a:pPr>
                      <a:r>
                        <a:rPr lang="en-US" sz="1000">
                          <a:effectLst/>
                        </a:rPr>
                        <a:t>65,66</a:t>
                      </a:r>
                      <a:endParaRPr lang="en-US" sz="1000">
                        <a:effectLst/>
                        <a:latin typeface="Times New Roman"/>
                        <a:ea typeface="Times New Roman"/>
                      </a:endParaRPr>
                    </a:p>
                  </a:txBody>
                  <a:tcPr marL="68580" marR="68580" marT="0" marB="0"/>
                </a:tc>
                <a:extLst>
                  <a:ext uri="{0D108BD9-81ED-4DB2-BD59-A6C34878D82A}">
                    <a16:rowId xmlns:a16="http://schemas.microsoft.com/office/drawing/2014/main" val="10008"/>
                  </a:ext>
                </a:extLst>
              </a:tr>
              <a:tr h="250372">
                <a:tc>
                  <a:txBody>
                    <a:bodyPr/>
                    <a:lstStyle/>
                    <a:p>
                      <a:pPr indent="419100" algn="just">
                        <a:spcAft>
                          <a:spcPts val="600"/>
                        </a:spcAft>
                      </a:pPr>
                      <a:r>
                        <a:rPr lang="sr-Cyrl-RS" sz="1000">
                          <a:effectLst/>
                        </a:rPr>
                        <a:t>туристичко-рекреативна потцелина у комплексу „Љубичево“</a:t>
                      </a:r>
                      <a:endParaRPr lang="en-US" sz="1000">
                        <a:effectLst/>
                        <a:latin typeface="Times New Roman"/>
                        <a:ea typeface="Times New Roman"/>
                      </a:endParaRPr>
                    </a:p>
                  </a:txBody>
                  <a:tcPr marL="68580" marR="68580" marT="0" marB="0"/>
                </a:tc>
                <a:tc>
                  <a:txBody>
                    <a:bodyPr/>
                    <a:lstStyle/>
                    <a:p>
                      <a:pPr indent="419100" algn="just">
                        <a:spcAft>
                          <a:spcPts val="600"/>
                        </a:spcAft>
                      </a:pPr>
                      <a:r>
                        <a:rPr lang="sr-Cyrl-RS" sz="1000">
                          <a:effectLst/>
                        </a:rPr>
                        <a:t>-</a:t>
                      </a:r>
                      <a:endParaRPr lang="en-US" sz="1000">
                        <a:effectLst/>
                        <a:latin typeface="Times New Roman"/>
                        <a:ea typeface="Times New Roman"/>
                      </a:endParaRPr>
                    </a:p>
                  </a:txBody>
                  <a:tcPr marL="68580" marR="68580" marT="0" marB="0"/>
                </a:tc>
                <a:extLst>
                  <a:ext uri="{0D108BD9-81ED-4DB2-BD59-A6C34878D82A}">
                    <a16:rowId xmlns:a16="http://schemas.microsoft.com/office/drawing/2014/main" val="10009"/>
                  </a:ext>
                </a:extLst>
              </a:tr>
              <a:tr h="250372">
                <a:tc>
                  <a:txBody>
                    <a:bodyPr/>
                    <a:lstStyle/>
                    <a:p>
                      <a:pPr indent="419100" algn="just">
                        <a:spcAft>
                          <a:spcPts val="600"/>
                        </a:spcAft>
                      </a:pPr>
                      <a:r>
                        <a:rPr lang="sr-Cyrl-RS" sz="1000">
                          <a:effectLst/>
                        </a:rPr>
                        <a:t>уређене зелене површине и шума у комплексу „Љубичево“</a:t>
                      </a:r>
                      <a:endParaRPr lang="en-US" sz="1000">
                        <a:effectLst/>
                        <a:latin typeface="Times New Roman"/>
                        <a:ea typeface="Times New Roman"/>
                      </a:endParaRPr>
                    </a:p>
                  </a:txBody>
                  <a:tcPr marL="68580" marR="68580" marT="0" marB="0"/>
                </a:tc>
                <a:tc>
                  <a:txBody>
                    <a:bodyPr/>
                    <a:lstStyle/>
                    <a:p>
                      <a:pPr indent="419100" algn="just">
                        <a:spcAft>
                          <a:spcPts val="600"/>
                        </a:spcAft>
                      </a:pPr>
                      <a:r>
                        <a:rPr lang="sr-Cyrl-RS" sz="1000">
                          <a:effectLst/>
                        </a:rPr>
                        <a:t>(</a:t>
                      </a:r>
                      <a:r>
                        <a:rPr lang="en-US" sz="1000">
                          <a:effectLst/>
                        </a:rPr>
                        <a:t>20,66</a:t>
                      </a:r>
                      <a:r>
                        <a:rPr lang="sr-Cyrl-RS" sz="1000">
                          <a:effectLst/>
                        </a:rPr>
                        <a:t>)</a:t>
                      </a:r>
                      <a:endParaRPr lang="en-US" sz="1000">
                        <a:effectLst/>
                        <a:latin typeface="Times New Roman"/>
                        <a:ea typeface="Times New Roman"/>
                      </a:endParaRPr>
                    </a:p>
                  </a:txBody>
                  <a:tcPr marL="68580" marR="68580" marT="0" marB="0"/>
                </a:tc>
                <a:extLst>
                  <a:ext uri="{0D108BD9-81ED-4DB2-BD59-A6C34878D82A}">
                    <a16:rowId xmlns:a16="http://schemas.microsoft.com/office/drawing/2014/main" val="10010"/>
                  </a:ext>
                </a:extLst>
              </a:tr>
              <a:tr h="250372">
                <a:tc>
                  <a:txBody>
                    <a:bodyPr/>
                    <a:lstStyle/>
                    <a:p>
                      <a:pPr indent="419100" algn="just">
                        <a:spcAft>
                          <a:spcPts val="600"/>
                        </a:spcAft>
                      </a:pPr>
                      <a:r>
                        <a:rPr lang="sr-Cyrl-RS" sz="1000" dirty="0">
                          <a:effectLst/>
                        </a:rPr>
                        <a:t>Б. ПОВРШИНЕ СА ОСТАЛОМ НАМЕНОМ</a:t>
                      </a:r>
                      <a:endParaRPr lang="en-US" sz="1000" dirty="0">
                        <a:effectLst/>
                        <a:latin typeface="Times New Roman"/>
                        <a:ea typeface="Times New Roman"/>
                      </a:endParaRPr>
                    </a:p>
                  </a:txBody>
                  <a:tcPr marL="68580" marR="68580" marT="0" marB="0">
                    <a:solidFill>
                      <a:srgbClr val="92D050"/>
                    </a:solidFill>
                  </a:tcPr>
                </a:tc>
                <a:tc>
                  <a:txBody>
                    <a:bodyPr/>
                    <a:lstStyle/>
                    <a:p>
                      <a:pPr indent="419100" algn="just">
                        <a:spcAft>
                          <a:spcPts val="600"/>
                        </a:spcAft>
                      </a:pPr>
                      <a:r>
                        <a:rPr lang="sr-Cyrl-RS" sz="1000" dirty="0">
                          <a:effectLst/>
                        </a:rPr>
                        <a:t>547,98</a:t>
                      </a:r>
                      <a:endParaRPr lang="en-US" sz="1000" dirty="0">
                        <a:effectLst/>
                        <a:latin typeface="Times New Roman"/>
                        <a:ea typeface="Times New Roman"/>
                      </a:endParaRPr>
                    </a:p>
                  </a:txBody>
                  <a:tcPr marL="68580" marR="68580" marT="0" marB="0">
                    <a:solidFill>
                      <a:srgbClr val="92D050"/>
                    </a:solidFill>
                  </a:tcPr>
                </a:tc>
                <a:extLst>
                  <a:ext uri="{0D108BD9-81ED-4DB2-BD59-A6C34878D82A}">
                    <a16:rowId xmlns:a16="http://schemas.microsoft.com/office/drawing/2014/main" val="10011"/>
                  </a:ext>
                </a:extLst>
              </a:tr>
              <a:tr h="250372">
                <a:tc>
                  <a:txBody>
                    <a:bodyPr/>
                    <a:lstStyle/>
                    <a:p>
                      <a:pPr indent="419100" algn="just">
                        <a:spcAft>
                          <a:spcPts val="600"/>
                        </a:spcAft>
                      </a:pPr>
                      <a:r>
                        <a:rPr lang="sr-Cyrl-RS" sz="1000" dirty="0">
                          <a:effectLst/>
                        </a:rPr>
                        <a:t>становање у приградским зонама</a:t>
                      </a:r>
                      <a:endParaRPr lang="en-US" sz="1000" dirty="0">
                        <a:effectLst/>
                        <a:latin typeface="Times New Roman"/>
                        <a:ea typeface="Times New Roman"/>
                      </a:endParaRPr>
                    </a:p>
                  </a:txBody>
                  <a:tcPr marL="68580" marR="68580" marT="0" marB="0"/>
                </a:tc>
                <a:tc>
                  <a:txBody>
                    <a:bodyPr/>
                    <a:lstStyle/>
                    <a:p>
                      <a:pPr indent="419100" algn="just">
                        <a:spcAft>
                          <a:spcPts val="600"/>
                        </a:spcAft>
                      </a:pPr>
                      <a:r>
                        <a:rPr lang="sr-Cyrl-RS" sz="1000">
                          <a:effectLst/>
                        </a:rPr>
                        <a:t>23,89</a:t>
                      </a:r>
                      <a:endParaRPr lang="en-US" sz="1000">
                        <a:effectLst/>
                        <a:latin typeface="Times New Roman"/>
                        <a:ea typeface="Times New Roman"/>
                      </a:endParaRPr>
                    </a:p>
                  </a:txBody>
                  <a:tcPr marL="68580" marR="68580" marT="0" marB="0"/>
                </a:tc>
                <a:extLst>
                  <a:ext uri="{0D108BD9-81ED-4DB2-BD59-A6C34878D82A}">
                    <a16:rowId xmlns:a16="http://schemas.microsoft.com/office/drawing/2014/main" val="10012"/>
                  </a:ext>
                </a:extLst>
              </a:tr>
              <a:tr h="250372">
                <a:tc>
                  <a:txBody>
                    <a:bodyPr/>
                    <a:lstStyle/>
                    <a:p>
                      <a:pPr indent="419100" algn="just">
                        <a:spcAft>
                          <a:spcPts val="600"/>
                        </a:spcAft>
                      </a:pPr>
                      <a:r>
                        <a:rPr lang="sr-Cyrl-RS" sz="1000">
                          <a:effectLst/>
                        </a:rPr>
                        <a:t>становање у функцији туризма </a:t>
                      </a:r>
                      <a:endParaRPr lang="en-US" sz="1000">
                        <a:effectLst/>
                        <a:latin typeface="Times New Roman"/>
                        <a:ea typeface="Times New Roman"/>
                      </a:endParaRPr>
                    </a:p>
                  </a:txBody>
                  <a:tcPr marL="68580" marR="68580" marT="0" marB="0"/>
                </a:tc>
                <a:tc>
                  <a:txBody>
                    <a:bodyPr/>
                    <a:lstStyle/>
                    <a:p>
                      <a:pPr indent="419100" algn="just">
                        <a:spcAft>
                          <a:spcPts val="600"/>
                        </a:spcAft>
                      </a:pPr>
                      <a:r>
                        <a:rPr lang="sr-Cyrl-RS" sz="1000">
                          <a:effectLst/>
                        </a:rPr>
                        <a:t>4,61</a:t>
                      </a:r>
                      <a:endParaRPr lang="en-US" sz="1000">
                        <a:effectLst/>
                        <a:latin typeface="Times New Roman"/>
                        <a:ea typeface="Times New Roman"/>
                      </a:endParaRPr>
                    </a:p>
                  </a:txBody>
                  <a:tcPr marL="68580" marR="68580" marT="0" marB="0"/>
                </a:tc>
                <a:extLst>
                  <a:ext uri="{0D108BD9-81ED-4DB2-BD59-A6C34878D82A}">
                    <a16:rowId xmlns:a16="http://schemas.microsoft.com/office/drawing/2014/main" val="10013"/>
                  </a:ext>
                </a:extLst>
              </a:tr>
              <a:tr h="250372">
                <a:tc>
                  <a:txBody>
                    <a:bodyPr/>
                    <a:lstStyle/>
                    <a:p>
                      <a:pPr indent="419100" algn="just">
                        <a:spcAft>
                          <a:spcPts val="600"/>
                        </a:spcAft>
                      </a:pPr>
                      <a:r>
                        <a:rPr lang="sr-Cyrl-RS" sz="1000">
                          <a:effectLst/>
                        </a:rPr>
                        <a:t>производња, пословање и услуге</a:t>
                      </a:r>
                      <a:endParaRPr lang="en-US" sz="1000">
                        <a:effectLst/>
                        <a:latin typeface="Times New Roman"/>
                        <a:ea typeface="Times New Roman"/>
                      </a:endParaRPr>
                    </a:p>
                  </a:txBody>
                  <a:tcPr marL="68580" marR="68580" marT="0" marB="0"/>
                </a:tc>
                <a:tc>
                  <a:txBody>
                    <a:bodyPr/>
                    <a:lstStyle/>
                    <a:p>
                      <a:pPr indent="419100" algn="just">
                        <a:spcAft>
                          <a:spcPts val="600"/>
                        </a:spcAft>
                      </a:pPr>
                      <a:r>
                        <a:rPr lang="sr-Cyrl-RS" sz="1000">
                          <a:effectLst/>
                        </a:rPr>
                        <a:t>15,64</a:t>
                      </a:r>
                      <a:endParaRPr lang="en-US" sz="1000">
                        <a:effectLst/>
                        <a:latin typeface="Times New Roman"/>
                        <a:ea typeface="Times New Roman"/>
                      </a:endParaRPr>
                    </a:p>
                  </a:txBody>
                  <a:tcPr marL="68580" marR="68580" marT="0" marB="0"/>
                </a:tc>
                <a:extLst>
                  <a:ext uri="{0D108BD9-81ED-4DB2-BD59-A6C34878D82A}">
                    <a16:rowId xmlns:a16="http://schemas.microsoft.com/office/drawing/2014/main" val="10014"/>
                  </a:ext>
                </a:extLst>
              </a:tr>
              <a:tr h="250372">
                <a:tc>
                  <a:txBody>
                    <a:bodyPr/>
                    <a:lstStyle/>
                    <a:p>
                      <a:pPr indent="419100" algn="just">
                        <a:spcAft>
                          <a:spcPts val="600"/>
                        </a:spcAft>
                      </a:pPr>
                      <a:r>
                        <a:rPr lang="sr-Cyrl-RS" sz="1000">
                          <a:effectLst/>
                        </a:rPr>
                        <a:t>пољопривредне површине</a:t>
                      </a:r>
                      <a:endParaRPr lang="en-US" sz="1000">
                        <a:effectLst/>
                        <a:latin typeface="Times New Roman"/>
                        <a:ea typeface="Times New Roman"/>
                      </a:endParaRPr>
                    </a:p>
                  </a:txBody>
                  <a:tcPr marL="68580" marR="68580" marT="0" marB="0"/>
                </a:tc>
                <a:tc>
                  <a:txBody>
                    <a:bodyPr/>
                    <a:lstStyle/>
                    <a:p>
                      <a:pPr indent="419100" algn="just">
                        <a:spcAft>
                          <a:spcPts val="600"/>
                        </a:spcAft>
                      </a:pPr>
                      <a:r>
                        <a:rPr lang="sr-Cyrl-RS" sz="1000" dirty="0">
                          <a:effectLst/>
                        </a:rPr>
                        <a:t>206,72</a:t>
                      </a:r>
                      <a:endParaRPr lang="en-US" sz="1000" dirty="0">
                        <a:effectLst/>
                        <a:latin typeface="Times New Roman"/>
                        <a:ea typeface="Times New Roman"/>
                      </a:endParaRPr>
                    </a:p>
                  </a:txBody>
                  <a:tcPr marL="68580" marR="68580" marT="0" marB="0"/>
                </a:tc>
                <a:extLst>
                  <a:ext uri="{0D108BD9-81ED-4DB2-BD59-A6C34878D82A}">
                    <a16:rowId xmlns:a16="http://schemas.microsoft.com/office/drawing/2014/main" val="10015"/>
                  </a:ext>
                </a:extLst>
              </a:tr>
              <a:tr h="250372">
                <a:tc>
                  <a:txBody>
                    <a:bodyPr/>
                    <a:lstStyle/>
                    <a:p>
                      <a:pPr indent="419100" algn="just">
                        <a:spcAft>
                          <a:spcPts val="600"/>
                        </a:spcAft>
                      </a:pPr>
                      <a:r>
                        <a:rPr lang="sr-Cyrl-RS" sz="1000">
                          <a:effectLst/>
                        </a:rPr>
                        <a:t>експлоатација шљунка у брањеном подручју</a:t>
                      </a:r>
                      <a:endParaRPr lang="en-US" sz="1000">
                        <a:effectLst/>
                        <a:latin typeface="Times New Roman"/>
                        <a:ea typeface="Times New Roman"/>
                      </a:endParaRPr>
                    </a:p>
                  </a:txBody>
                  <a:tcPr marL="68580" marR="68580" marT="0" marB="0"/>
                </a:tc>
                <a:tc>
                  <a:txBody>
                    <a:bodyPr/>
                    <a:lstStyle/>
                    <a:p>
                      <a:pPr indent="419100" algn="just">
                        <a:spcAft>
                          <a:spcPts val="600"/>
                        </a:spcAft>
                      </a:pPr>
                      <a:r>
                        <a:rPr lang="sr-Cyrl-RS" sz="1000">
                          <a:effectLst/>
                        </a:rPr>
                        <a:t>37,13</a:t>
                      </a:r>
                      <a:endParaRPr lang="en-US" sz="1000">
                        <a:effectLst/>
                        <a:latin typeface="Times New Roman"/>
                        <a:ea typeface="Times New Roman"/>
                      </a:endParaRPr>
                    </a:p>
                  </a:txBody>
                  <a:tcPr marL="68580" marR="68580" marT="0" marB="0"/>
                </a:tc>
                <a:extLst>
                  <a:ext uri="{0D108BD9-81ED-4DB2-BD59-A6C34878D82A}">
                    <a16:rowId xmlns:a16="http://schemas.microsoft.com/office/drawing/2014/main" val="10016"/>
                  </a:ext>
                </a:extLst>
              </a:tr>
              <a:tr h="250372">
                <a:tc>
                  <a:txBody>
                    <a:bodyPr/>
                    <a:lstStyle/>
                    <a:p>
                      <a:pPr indent="419100" algn="just">
                        <a:spcAft>
                          <a:spcPts val="600"/>
                        </a:spcAft>
                      </a:pPr>
                      <a:r>
                        <a:rPr lang="sr-Cyrl-RS" sz="1000">
                          <a:effectLst/>
                        </a:rPr>
                        <a:t>језера, баре</a:t>
                      </a:r>
                      <a:endParaRPr lang="en-US" sz="1000">
                        <a:effectLst/>
                        <a:latin typeface="Times New Roman"/>
                        <a:ea typeface="Times New Roman"/>
                      </a:endParaRPr>
                    </a:p>
                  </a:txBody>
                  <a:tcPr marL="68580" marR="68580" marT="0" marB="0"/>
                </a:tc>
                <a:tc>
                  <a:txBody>
                    <a:bodyPr/>
                    <a:lstStyle/>
                    <a:p>
                      <a:pPr indent="419100" algn="just">
                        <a:spcAft>
                          <a:spcPts val="600"/>
                        </a:spcAft>
                      </a:pPr>
                      <a:r>
                        <a:rPr lang="sr-Cyrl-RS" sz="1000">
                          <a:effectLst/>
                        </a:rPr>
                        <a:t>9,17</a:t>
                      </a:r>
                      <a:endParaRPr lang="en-US" sz="1000">
                        <a:effectLst/>
                        <a:latin typeface="Times New Roman"/>
                        <a:ea typeface="Times New Roman"/>
                      </a:endParaRPr>
                    </a:p>
                  </a:txBody>
                  <a:tcPr marL="68580" marR="68580" marT="0" marB="0"/>
                </a:tc>
                <a:extLst>
                  <a:ext uri="{0D108BD9-81ED-4DB2-BD59-A6C34878D82A}">
                    <a16:rowId xmlns:a16="http://schemas.microsoft.com/office/drawing/2014/main" val="10017"/>
                  </a:ext>
                </a:extLst>
              </a:tr>
              <a:tr h="250372">
                <a:tc>
                  <a:txBody>
                    <a:bodyPr/>
                    <a:lstStyle/>
                    <a:p>
                      <a:pPr indent="419100" algn="just">
                        <a:spcAft>
                          <a:spcPts val="600"/>
                        </a:spcAft>
                      </a:pPr>
                      <a:r>
                        <a:rPr lang="sr-Cyrl-RS" sz="1000">
                          <a:effectLst/>
                        </a:rPr>
                        <a:t>туристички објекти</a:t>
                      </a:r>
                      <a:endParaRPr lang="en-US" sz="1000">
                        <a:effectLst/>
                        <a:latin typeface="Times New Roman"/>
                        <a:ea typeface="Times New Roman"/>
                      </a:endParaRPr>
                    </a:p>
                  </a:txBody>
                  <a:tcPr marL="68580" marR="68580" marT="0" marB="0"/>
                </a:tc>
                <a:tc>
                  <a:txBody>
                    <a:bodyPr/>
                    <a:lstStyle/>
                    <a:p>
                      <a:pPr indent="419100" algn="just">
                        <a:spcAft>
                          <a:spcPts val="600"/>
                        </a:spcAft>
                      </a:pPr>
                      <a:r>
                        <a:rPr lang="sr-Cyrl-RS" sz="1000">
                          <a:effectLst/>
                        </a:rPr>
                        <a:t>4,52</a:t>
                      </a:r>
                      <a:endParaRPr lang="en-US" sz="1000">
                        <a:effectLst/>
                        <a:latin typeface="Times New Roman"/>
                        <a:ea typeface="Times New Roman"/>
                      </a:endParaRPr>
                    </a:p>
                  </a:txBody>
                  <a:tcPr marL="68580" marR="68580" marT="0" marB="0"/>
                </a:tc>
                <a:extLst>
                  <a:ext uri="{0D108BD9-81ED-4DB2-BD59-A6C34878D82A}">
                    <a16:rowId xmlns:a16="http://schemas.microsoft.com/office/drawing/2014/main" val="10018"/>
                  </a:ext>
                </a:extLst>
              </a:tr>
              <a:tr h="250372">
                <a:tc>
                  <a:txBody>
                    <a:bodyPr/>
                    <a:lstStyle/>
                    <a:p>
                      <a:pPr indent="419100" algn="just">
                        <a:spcAft>
                          <a:spcPts val="600"/>
                        </a:spcAft>
                      </a:pPr>
                      <a:r>
                        <a:rPr lang="sr-Cyrl-RS" sz="1000">
                          <a:effectLst/>
                        </a:rPr>
                        <a:t>пољопривредне површине у функцији Ергеле </a:t>
                      </a:r>
                      <a:r>
                        <a:rPr lang="ru-RU" sz="1000">
                          <a:effectLst/>
                        </a:rPr>
                        <a:t>, </a:t>
                      </a:r>
                      <a:r>
                        <a:rPr lang="sr-Cyrl-RS" sz="1000">
                          <a:effectLst/>
                        </a:rPr>
                        <a:t>шума</a:t>
                      </a:r>
                      <a:endParaRPr lang="en-US" sz="1000">
                        <a:effectLst/>
                        <a:latin typeface="Times New Roman"/>
                        <a:ea typeface="Times New Roman"/>
                      </a:endParaRPr>
                    </a:p>
                  </a:txBody>
                  <a:tcPr marL="68580" marR="68580" marT="0" marB="0"/>
                </a:tc>
                <a:tc>
                  <a:txBody>
                    <a:bodyPr/>
                    <a:lstStyle/>
                    <a:p>
                      <a:pPr indent="419100" algn="just">
                        <a:spcAft>
                          <a:spcPts val="600"/>
                        </a:spcAft>
                      </a:pPr>
                      <a:r>
                        <a:rPr lang="sr-Cyrl-RS" sz="1000">
                          <a:effectLst/>
                        </a:rPr>
                        <a:t>225,64</a:t>
                      </a:r>
                      <a:endParaRPr lang="en-US" sz="1000">
                        <a:effectLst/>
                        <a:latin typeface="Times New Roman"/>
                        <a:ea typeface="Times New Roman"/>
                      </a:endParaRPr>
                    </a:p>
                  </a:txBody>
                  <a:tcPr marL="68580" marR="68580" marT="0" marB="0"/>
                </a:tc>
                <a:extLst>
                  <a:ext uri="{0D108BD9-81ED-4DB2-BD59-A6C34878D82A}">
                    <a16:rowId xmlns:a16="http://schemas.microsoft.com/office/drawing/2014/main" val="10019"/>
                  </a:ext>
                </a:extLst>
              </a:tr>
              <a:tr h="250372">
                <a:tc>
                  <a:txBody>
                    <a:bodyPr/>
                    <a:lstStyle/>
                    <a:p>
                      <a:pPr indent="419100" algn="just">
                        <a:spcAft>
                          <a:spcPts val="600"/>
                        </a:spcAft>
                      </a:pPr>
                      <a:r>
                        <a:rPr lang="sr-Cyrl-RS" sz="1000" dirty="0">
                          <a:effectLst/>
                        </a:rPr>
                        <a:t>Укупно:</a:t>
                      </a:r>
                      <a:endParaRPr lang="en-US" sz="1000" dirty="0">
                        <a:effectLst/>
                        <a:latin typeface="Times New Roman"/>
                        <a:ea typeface="Times New Roman"/>
                      </a:endParaRPr>
                    </a:p>
                  </a:txBody>
                  <a:tcPr marL="68580" marR="68580" marT="0" marB="0">
                    <a:solidFill>
                      <a:srgbClr val="92D050"/>
                    </a:solidFill>
                  </a:tcPr>
                </a:tc>
                <a:tc>
                  <a:txBody>
                    <a:bodyPr/>
                    <a:lstStyle/>
                    <a:p>
                      <a:pPr indent="419100" algn="just">
                        <a:spcAft>
                          <a:spcPts val="600"/>
                        </a:spcAft>
                      </a:pPr>
                      <a:r>
                        <a:rPr lang="sr-Cyrl-RS" sz="1000" dirty="0">
                          <a:effectLst/>
                        </a:rPr>
                        <a:t>947,</a:t>
                      </a:r>
                      <a:r>
                        <a:rPr lang="en-US" sz="1000" dirty="0">
                          <a:effectLst/>
                        </a:rPr>
                        <a:t>5</a:t>
                      </a:r>
                      <a:r>
                        <a:rPr lang="sr-Cyrl-RS" sz="1000" dirty="0">
                          <a:effectLst/>
                        </a:rPr>
                        <a:t>0  </a:t>
                      </a:r>
                      <a:endParaRPr lang="en-US" sz="1000" dirty="0">
                        <a:effectLst/>
                        <a:latin typeface="Times New Roman"/>
                        <a:ea typeface="Times New Roman"/>
                      </a:endParaRPr>
                    </a:p>
                  </a:txBody>
                  <a:tcPr marL="68580" marR="68580" marT="0" marB="0" anchor="ctr">
                    <a:solidFill>
                      <a:srgbClr val="92D050"/>
                    </a:solidFill>
                  </a:tcPr>
                </a:tc>
                <a:extLst>
                  <a:ext uri="{0D108BD9-81ED-4DB2-BD59-A6C34878D82A}">
                    <a16:rowId xmlns:a16="http://schemas.microsoft.com/office/drawing/2014/main" val="10020"/>
                  </a:ext>
                </a:extLst>
              </a:tr>
            </a:tbl>
          </a:graphicData>
        </a:graphic>
      </p:graphicFrame>
      <p:sp>
        <p:nvSpPr>
          <p:cNvPr id="6" name="Title 3"/>
          <p:cNvSpPr>
            <a:spLocks noGrp="1"/>
          </p:cNvSpPr>
          <p:nvPr>
            <p:ph type="title"/>
          </p:nvPr>
        </p:nvSpPr>
        <p:spPr>
          <a:xfrm>
            <a:off x="457200" y="76200"/>
            <a:ext cx="8229600" cy="487362"/>
          </a:xfrm>
        </p:spPr>
        <p:txBody>
          <a:bodyPr>
            <a:noAutofit/>
          </a:bodyPr>
          <a:lstStyle/>
          <a:p>
            <a:r>
              <a:rPr lang="sr-Cyrl-RS" sz="3200" b="1" dirty="0"/>
              <a:t>ПОСТОЈЕЋЕ СТАЊЕ</a:t>
            </a:r>
            <a:endParaRPr lang="en-US" sz="3200" dirty="0"/>
          </a:p>
        </p:txBody>
      </p:sp>
    </p:spTree>
    <p:extLst>
      <p:ext uri="{BB962C8B-B14F-4D97-AF65-F5344CB8AC3E}">
        <p14:creationId xmlns:p14="http://schemas.microsoft.com/office/powerpoint/2010/main" val="37709846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077200" cy="639762"/>
          </a:xfrm>
        </p:spPr>
        <p:txBody>
          <a:bodyPr>
            <a:normAutofit fontScale="90000"/>
          </a:bodyPr>
          <a:lstStyle/>
          <a:p>
            <a:pPr lvl="1" algn="ctr" rtl="0">
              <a:spcBef>
                <a:spcPct val="0"/>
              </a:spcBef>
            </a:pPr>
            <a:r>
              <a:rPr lang="sr-Cyrl-RS" sz="2700" b="1" kern="0" dirty="0">
                <a:effectLst/>
                <a:latin typeface="Calibri" panose="020F0502020204030204" pitchFamily="34" charset="0"/>
                <a:cs typeface="Calibri" panose="020F0502020204030204" pitchFamily="34" charset="0"/>
              </a:rPr>
              <a:t>ПЛАНСКИ ДЕО</a:t>
            </a:r>
            <a:r>
              <a:rPr lang="ru-RU" sz="2700" b="1" kern="0" dirty="0">
                <a:effectLst/>
                <a:latin typeface="Calibri" panose="020F0502020204030204" pitchFamily="34" charset="0"/>
                <a:cs typeface="Calibri" panose="020F0502020204030204" pitchFamily="34" charset="0"/>
              </a:rPr>
              <a:t> – </a:t>
            </a:r>
            <a:r>
              <a:rPr lang="sr-Cyrl-RS" sz="2700" b="1" kern="0" dirty="0">
                <a:effectLst/>
                <a:latin typeface="Calibri" panose="020F0502020204030204" pitchFamily="34" charset="0"/>
                <a:cs typeface="Calibri" panose="020F0502020204030204" pitchFamily="34" charset="0"/>
              </a:rPr>
              <a:t>ПРАВИЛА УРЕЂЕЊА И ПРАВИЛА ГРАЂЕЊА И ЗАШТИТЕ ПРОСТОРА</a:t>
            </a:r>
            <a:endParaRPr lang="en-US" sz="2000" dirty="0"/>
          </a:p>
        </p:txBody>
      </p:sp>
      <p:sp>
        <p:nvSpPr>
          <p:cNvPr id="3" name="Content Placeholder 2"/>
          <p:cNvSpPr>
            <a:spLocks noGrp="1"/>
          </p:cNvSpPr>
          <p:nvPr>
            <p:ph idx="1"/>
          </p:nvPr>
        </p:nvSpPr>
        <p:spPr>
          <a:xfrm>
            <a:off x="228600" y="944562"/>
            <a:ext cx="8686800" cy="5638800"/>
          </a:xfrm>
        </p:spPr>
        <p:txBody>
          <a:bodyPr>
            <a:normAutofit fontScale="40000" lnSpcReduction="20000"/>
          </a:bodyPr>
          <a:lstStyle/>
          <a:p>
            <a:pPr marL="0" indent="0" algn="ctr">
              <a:buNone/>
            </a:pPr>
            <a:br>
              <a:rPr lang="sr-Cyrl-RS" sz="4500" b="1" dirty="0"/>
            </a:br>
            <a:r>
              <a:rPr lang="sr-Cyrl-RS" sz="4500" b="1" dirty="0"/>
              <a:t>КОНЦЕПЦИЈА УРЕЂЕЊА ПРОСТОРА</a:t>
            </a:r>
            <a:endParaRPr lang="sr-Cyrl-RS" sz="4500" b="1" u="sng" dirty="0"/>
          </a:p>
          <a:p>
            <a:pPr marL="0" indent="0" algn="just">
              <a:buNone/>
            </a:pPr>
            <a:r>
              <a:rPr lang="sr-Cyrl-RS" sz="3500" b="1" u="sng" dirty="0"/>
              <a:t>Основна концепција просторног развоја на Планском подручју</a:t>
            </a:r>
            <a:r>
              <a:rPr lang="sr-Cyrl-RS" sz="3500" dirty="0"/>
              <a:t> прилагођена је</a:t>
            </a:r>
            <a:r>
              <a:rPr lang="en-US" sz="3500" dirty="0"/>
              <a:t>:</a:t>
            </a:r>
          </a:p>
          <a:p>
            <a:pPr algn="just">
              <a:buFontTx/>
              <a:buChar char="-"/>
            </a:pPr>
            <a:r>
              <a:rPr lang="sr-Cyrl-RS" sz="3500" dirty="0"/>
              <a:t>релативно великом просторном обухвату Плана генералне регулације</a:t>
            </a:r>
            <a:endParaRPr lang="en-US" sz="3500" dirty="0"/>
          </a:p>
          <a:p>
            <a:pPr algn="just">
              <a:buFontTx/>
              <a:buChar char="-"/>
            </a:pPr>
            <a:r>
              <a:rPr lang="sr-Cyrl-RS" sz="3500" dirty="0"/>
              <a:t>постојећој намени простора</a:t>
            </a:r>
            <a:r>
              <a:rPr lang="en-US" sz="3500" dirty="0"/>
              <a:t>, </a:t>
            </a:r>
            <a:r>
              <a:rPr lang="sr-Cyrl-RS" dirty="0"/>
              <a:t>уз истакнут </a:t>
            </a:r>
            <a:r>
              <a:rPr lang="en-US" dirty="0" err="1"/>
              <a:t>интерес</a:t>
            </a:r>
            <a:r>
              <a:rPr lang="en-US" dirty="0"/>
              <a:t> </a:t>
            </a:r>
            <a:r>
              <a:rPr lang="en-US" dirty="0" err="1"/>
              <a:t>за</a:t>
            </a:r>
            <a:r>
              <a:rPr lang="en-US" dirty="0"/>
              <a:t> </a:t>
            </a:r>
            <a:r>
              <a:rPr lang="en-US" dirty="0" err="1"/>
              <a:t>очувањем</a:t>
            </a:r>
            <a:r>
              <a:rPr lang="en-US" dirty="0"/>
              <a:t> </a:t>
            </a:r>
            <a:r>
              <a:rPr lang="en-US" dirty="0" err="1"/>
              <a:t>земљишних</a:t>
            </a:r>
            <a:r>
              <a:rPr lang="en-US" dirty="0"/>
              <a:t> </a:t>
            </a:r>
            <a:r>
              <a:rPr lang="en-US" dirty="0" err="1"/>
              <a:t>ресурса</a:t>
            </a:r>
            <a:endParaRPr lang="en-US" sz="3500" dirty="0"/>
          </a:p>
          <a:p>
            <a:pPr algn="just">
              <a:buFontTx/>
              <a:buChar char="-"/>
            </a:pPr>
            <a:r>
              <a:rPr lang="sr-Cyrl-RS" sz="3500" dirty="0"/>
              <a:t>заштити изворишта „Кључ“</a:t>
            </a:r>
            <a:endParaRPr lang="en-US" sz="3500" dirty="0"/>
          </a:p>
          <a:p>
            <a:pPr algn="just">
              <a:buFontTx/>
              <a:buChar char="-"/>
            </a:pPr>
            <a:r>
              <a:rPr lang="sr-Cyrl-RS" sz="3500" dirty="0"/>
              <a:t>функцији и даљем развоју Комплекса „Љубичево“</a:t>
            </a:r>
            <a:endParaRPr lang="en-US" sz="3500" dirty="0"/>
          </a:p>
          <a:p>
            <a:pPr algn="just">
              <a:buFontTx/>
              <a:buChar char="-"/>
            </a:pPr>
            <a:r>
              <a:rPr lang="sr-Cyrl-RS" sz="3500" dirty="0"/>
              <a:t>развоју пословања и услуга у појасу поред државног пута </a:t>
            </a:r>
            <a:endParaRPr lang="en-US" sz="3500" dirty="0"/>
          </a:p>
          <a:p>
            <a:pPr algn="just">
              <a:buFontTx/>
              <a:buChar char="-"/>
            </a:pPr>
            <a:r>
              <a:rPr lang="sr-Cyrl-RS" sz="3500" dirty="0"/>
              <a:t>планираном развоју туризма, спорта и рекреације</a:t>
            </a:r>
            <a:endParaRPr lang="en-US" sz="3500" dirty="0"/>
          </a:p>
          <a:p>
            <a:pPr lvl="0"/>
            <a:endParaRPr lang="en-US" dirty="0"/>
          </a:p>
          <a:p>
            <a:pPr marL="0" indent="0" algn="ctr">
              <a:buNone/>
            </a:pPr>
            <a:r>
              <a:rPr lang="sr-Cyrl-RS" sz="4500" b="1" dirty="0"/>
              <a:t>ПОДЕЛА ПРОСТОРА НА КАРАКТЕРИСТИЧНЕ ЦЕЛИНЕ</a:t>
            </a:r>
            <a:endParaRPr lang="en-US" sz="4500" dirty="0"/>
          </a:p>
          <a:p>
            <a:pPr lvl="0"/>
            <a:endParaRPr lang="sr-Cyrl-RS" dirty="0"/>
          </a:p>
          <a:p>
            <a:pPr lvl="0"/>
            <a:r>
              <a:rPr lang="sr-Cyrl-RS" sz="3500" dirty="0"/>
              <a:t>Просторна целина 1: Комплекс „Љубичево“ (Потцелина 1–туристичко-рекреативни део; и Потцелина 2 – Ергела „Љубичево“ )</a:t>
            </a:r>
            <a:endParaRPr lang="en-US" sz="3500" dirty="0"/>
          </a:p>
          <a:p>
            <a:pPr lvl="0"/>
            <a:r>
              <a:rPr lang="sr-Cyrl-RS" sz="3500" dirty="0"/>
              <a:t>Просторна целина 1а: Пољопривредно земљиште у функцији Ергеле (Потцелине 1а.1 и 1а.2);</a:t>
            </a:r>
            <a:endParaRPr lang="en-US" sz="3500" dirty="0"/>
          </a:p>
          <a:p>
            <a:pPr lvl="0"/>
            <a:r>
              <a:rPr lang="sr-Cyrl-RS" sz="3500" dirty="0"/>
              <a:t>Просторна целина 2: Водоизвориште „Кључ“;</a:t>
            </a:r>
            <a:endParaRPr lang="en-US" sz="3500" dirty="0"/>
          </a:p>
          <a:p>
            <a:pPr lvl="0"/>
            <a:r>
              <a:rPr lang="sr-Cyrl-RS" sz="3500" dirty="0"/>
              <a:t>Просторна целина 3: Пословање, производња и услуге (блокови: 3.1-3.27</a:t>
            </a:r>
            <a:r>
              <a:rPr lang="ru-RU" sz="3500" dirty="0"/>
              <a:t>)</a:t>
            </a:r>
            <a:r>
              <a:rPr lang="sr-Cyrl-RS" sz="3500" dirty="0"/>
              <a:t>;</a:t>
            </a:r>
            <a:endParaRPr lang="en-US" sz="3500" dirty="0"/>
          </a:p>
          <a:p>
            <a:pPr lvl="0"/>
            <a:r>
              <a:rPr lang="sr-Cyrl-RS" sz="3500" dirty="0"/>
              <a:t>Просторна целина 4: Насеље Љубичево (блокови 4.1-4.4);</a:t>
            </a:r>
            <a:endParaRPr lang="en-US" sz="3500" dirty="0"/>
          </a:p>
          <a:p>
            <a:pPr lvl="0"/>
            <a:r>
              <a:rPr lang="sr-Cyrl-RS" sz="3500" dirty="0"/>
              <a:t>Просторна целина 5: Становање у функцији туризма (блокови 5.1-5.4);</a:t>
            </a:r>
            <a:endParaRPr lang="en-US" sz="3500" dirty="0"/>
          </a:p>
          <a:p>
            <a:pPr lvl="0"/>
            <a:r>
              <a:rPr lang="sr-Cyrl-RS" sz="3500" dirty="0"/>
              <a:t>Просторна целина 6: Пољопривредне површине (Потцелине 1, 2 и 3); </a:t>
            </a:r>
            <a:endParaRPr lang="en-US" sz="3500" dirty="0"/>
          </a:p>
          <a:p>
            <a:pPr lvl="0"/>
            <a:r>
              <a:rPr lang="sr-Cyrl-RS" sz="3500" dirty="0"/>
              <a:t>Просторна целина 7: Туризам и рекреација - зона водне и шумске рекултивације; </a:t>
            </a:r>
            <a:endParaRPr lang="en-US" sz="3500" dirty="0"/>
          </a:p>
          <a:p>
            <a:pPr lvl="0"/>
            <a:r>
              <a:rPr lang="sr-Cyrl-RS" sz="3500" dirty="0"/>
              <a:t>Просторна целина 8: Одбрамбени насип поред десне обале реке Велике Мораве;</a:t>
            </a:r>
            <a:endParaRPr lang="en-US" sz="3500" dirty="0"/>
          </a:p>
          <a:p>
            <a:pPr lvl="0"/>
            <a:r>
              <a:rPr lang="sr-Cyrl-RS" sz="3500" dirty="0"/>
              <a:t>Просторна целина 9: Шумске и пољопривредне површине у инундационом подручју; и</a:t>
            </a:r>
            <a:endParaRPr lang="en-US" sz="3500" dirty="0"/>
          </a:p>
          <a:p>
            <a:pPr lvl="0"/>
            <a:r>
              <a:rPr lang="sr-Cyrl-RS" sz="3500" dirty="0"/>
              <a:t>Просторна целина 10: Локалитет „Моравска лагуна“.</a:t>
            </a:r>
            <a:endParaRPr lang="en-US" sz="3500" dirty="0"/>
          </a:p>
        </p:txBody>
      </p:sp>
    </p:spTree>
    <p:extLst>
      <p:ext uri="{BB962C8B-B14F-4D97-AF65-F5344CB8AC3E}">
        <p14:creationId xmlns:p14="http://schemas.microsoft.com/office/powerpoint/2010/main" val="16898929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52400" y="76200"/>
            <a:ext cx="8839200" cy="639762"/>
          </a:xfrm>
        </p:spPr>
        <p:txBody>
          <a:bodyPr>
            <a:normAutofit fontScale="90000"/>
          </a:bodyPr>
          <a:lstStyle/>
          <a:p>
            <a:pPr lvl="1" algn="ctr" rtl="0">
              <a:spcBef>
                <a:spcPct val="0"/>
              </a:spcBef>
            </a:pPr>
            <a:r>
              <a:rPr lang="sr-Cyrl-RS" sz="2800" b="1" dirty="0"/>
              <a:t>ПОДЕЛА ПРОСТОРА  НА КАРАКТЕРИСТИЧНЕ ЦЕЛИНЕ</a:t>
            </a:r>
            <a:endParaRPr lang="en-US" sz="2800" dirty="0"/>
          </a:p>
        </p:txBody>
      </p:sp>
      <p:pic>
        <p:nvPicPr>
          <p:cNvPr id="7" name="Content Placeholder 6">
            <a:extLst>
              <a:ext uri="{FF2B5EF4-FFF2-40B4-BE49-F238E27FC236}">
                <a16:creationId xmlns:a16="http://schemas.microsoft.com/office/drawing/2014/main" id="{AFE1F009-F79B-7C2E-ABA8-EEA76B2B8BE6}"/>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rcRect l="3583" t="6734" r="4772" b="5717"/>
          <a:stretch>
            <a:fillRect/>
          </a:stretch>
        </p:blipFill>
        <p:spPr>
          <a:xfrm>
            <a:off x="20514" y="762000"/>
            <a:ext cx="8971088" cy="6058396"/>
          </a:xfrm>
          <a:prstGeom prst="rect">
            <a:avLst/>
          </a:prstGeom>
        </p:spPr>
      </p:pic>
    </p:spTree>
    <p:extLst>
      <p:ext uri="{BB962C8B-B14F-4D97-AF65-F5344CB8AC3E}">
        <p14:creationId xmlns:p14="http://schemas.microsoft.com/office/powerpoint/2010/main" val="19226193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077200" cy="639762"/>
          </a:xfrm>
        </p:spPr>
        <p:txBody>
          <a:bodyPr>
            <a:normAutofit fontScale="90000"/>
          </a:bodyPr>
          <a:lstStyle/>
          <a:p>
            <a:pPr lvl="1" algn="ctr" rtl="0">
              <a:spcBef>
                <a:spcPct val="0"/>
              </a:spcBef>
            </a:pPr>
            <a:r>
              <a:rPr lang="sr-Cyrl-RS" sz="2800" b="1" dirty="0"/>
              <a:t>ПЛАНИРАНА ПРЕТЕЖНА НАМЕНА ПРОСТОРА</a:t>
            </a:r>
            <a:endParaRPr lang="en-US" sz="2800" dirty="0"/>
          </a:p>
        </p:txBody>
      </p:sp>
      <p:pic>
        <p:nvPicPr>
          <p:cNvPr id="4" name="Picture 3">
            <a:extLst>
              <a:ext uri="{FF2B5EF4-FFF2-40B4-BE49-F238E27FC236}">
                <a16:creationId xmlns:a16="http://schemas.microsoft.com/office/drawing/2014/main" id="{83F83665-53A2-77BE-5E17-0BC67EEEBF5D}"/>
              </a:ext>
            </a:extLst>
          </p:cNvPr>
          <p:cNvPicPr>
            <a:picLocks noChangeAspect="1"/>
          </p:cNvPicPr>
          <p:nvPr/>
        </p:nvPicPr>
        <p:blipFill>
          <a:blip r:embed="rId2"/>
          <a:srcRect l="25632" t="20000" r="4799" b="14427"/>
          <a:stretch>
            <a:fillRect/>
          </a:stretch>
        </p:blipFill>
        <p:spPr>
          <a:xfrm>
            <a:off x="17224" y="1510308"/>
            <a:ext cx="9126776" cy="4836704"/>
          </a:xfrm>
          <a:prstGeom prst="rect">
            <a:avLst/>
          </a:prstGeom>
        </p:spPr>
      </p:pic>
    </p:spTree>
    <p:extLst>
      <p:ext uri="{BB962C8B-B14F-4D97-AF65-F5344CB8AC3E}">
        <p14:creationId xmlns:p14="http://schemas.microsoft.com/office/powerpoint/2010/main" val="10825314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4633</TotalTime>
  <Words>1992</Words>
  <Application>Microsoft Office PowerPoint</Application>
  <PresentationFormat>On-screen Show (4:3)</PresentationFormat>
  <Paragraphs>253</Paragraphs>
  <Slides>25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Arial</vt:lpstr>
      <vt:lpstr>Calibri</vt:lpstr>
      <vt:lpstr>Times New Roman</vt:lpstr>
      <vt:lpstr>Office Theme</vt:lpstr>
      <vt:lpstr>PowerPoint Presentation</vt:lpstr>
      <vt:lpstr>PowerPoint Presentation</vt:lpstr>
      <vt:lpstr>ОБУХВАТ ПЛАНА</vt:lpstr>
      <vt:lpstr>ПОСТОЈЕЋЕ СТАЊЕ</vt:lpstr>
      <vt:lpstr>ПОСТОЈЕЋЕ СТАЊЕ</vt:lpstr>
      <vt:lpstr>ПОСТОЈЕЋЕ СТАЊЕ</vt:lpstr>
      <vt:lpstr>ПЛАНСКИ ДЕО – ПРАВИЛА УРЕЂЕЊА И ПРАВИЛА ГРАЂЕЊА И ЗАШТИТЕ ПРОСТОРА</vt:lpstr>
      <vt:lpstr>ПОДЕЛА ПРОСТОРА  НА КАРАКТЕРИСТИЧНЕ ЦЕЛИНЕ</vt:lpstr>
      <vt:lpstr>ПЛАНИРАНА ПРЕТЕЖНА НАМЕНА ПРОСТОРА</vt:lpstr>
      <vt:lpstr>ПЛАНИРАНА ПРЕТЕЖНА НАМЕНА ПРОСТОРА</vt:lpstr>
      <vt:lpstr>PowerPoint Presentation</vt:lpstr>
      <vt:lpstr>PowerPoint Presentation</vt:lpstr>
      <vt:lpstr>ПЛАНИРАНА ПРЕТЕЖНА НАМЕНА ПРОСТОРА</vt:lpstr>
      <vt:lpstr>ОПШТА ПРАВИЛА УРЕЂЕЊА И ГРАЂЕЊА</vt:lpstr>
      <vt:lpstr>ОПШТА ПРАВИЛА УРЕЂЕЊА И ГРАЂЕЊА</vt:lpstr>
      <vt:lpstr>ПЛАНСКИ ДЕО – ПРАВИЛА УРЕЂЕЊА И ПРАВИЛА ГРАЂЕЊА ЗА ДИРЕКТНУ ПРИМЕНУ – УРБАНИСТИЧКИ ПАРАМЕТРИ </vt:lpstr>
      <vt:lpstr>PowerPoint Presentation</vt:lpstr>
      <vt:lpstr>PowerPoint Presentation</vt:lpstr>
      <vt:lpstr>СПРОВОЂЕЊЕ ПЛАНА</vt:lpstr>
      <vt:lpstr>СПРОВОЂЕЊЕ ПЛАНА</vt:lpstr>
      <vt:lpstr>НАЧИН СПРОВОЂЕЊА ПЛАНА</vt:lpstr>
      <vt:lpstr>Књига II: ДОКУМЕНТАЦИОНА ОСНОВА Свеска 2: ИЗВЕШТАЈ О СТРАТЕШКОЈ ПРОЦЕНИ УТИЦАЈА  ПЛАНА ГЕНЕРАЛНЕ РЕГУЛАЦИЈЕ ПОЖАРЕВАЦ 3 НА ЖИВОТНУ СРЕДИНУ</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JЖМ</dc:creator>
  <cp:lastModifiedBy>MP</cp:lastModifiedBy>
  <cp:revision>39</cp:revision>
  <dcterms:created xsi:type="dcterms:W3CDTF">2025-01-28T09:50:32Z</dcterms:created>
  <dcterms:modified xsi:type="dcterms:W3CDTF">2026-09-09T18:19:55Z</dcterms:modified>
</cp:coreProperties>
</file>